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365" r:id="rId3"/>
    <p:sldId id="366" r:id="rId4"/>
    <p:sldId id="275" r:id="rId5"/>
    <p:sldId id="258" r:id="rId6"/>
    <p:sldId id="259" r:id="rId7"/>
    <p:sldId id="261" r:id="rId8"/>
    <p:sldId id="262" r:id="rId9"/>
    <p:sldId id="260" r:id="rId10"/>
    <p:sldId id="268" r:id="rId11"/>
    <p:sldId id="269" r:id="rId12"/>
    <p:sldId id="270" r:id="rId13"/>
    <p:sldId id="271" r:id="rId14"/>
    <p:sldId id="272" r:id="rId15"/>
    <p:sldId id="273" r:id="rId16"/>
    <p:sldId id="359" r:id="rId17"/>
    <p:sldId id="321" r:id="rId18"/>
    <p:sldId id="337" r:id="rId19"/>
    <p:sldId id="338" r:id="rId20"/>
    <p:sldId id="326" r:id="rId21"/>
    <p:sldId id="327" r:id="rId22"/>
    <p:sldId id="328" r:id="rId23"/>
    <p:sldId id="330" r:id="rId24"/>
    <p:sldId id="336" r:id="rId25"/>
    <p:sldId id="329" r:id="rId26"/>
    <p:sldId id="322" r:id="rId27"/>
    <p:sldId id="335" r:id="rId28"/>
    <p:sldId id="360" r:id="rId29"/>
    <p:sldId id="339" r:id="rId30"/>
    <p:sldId id="283" r:id="rId31"/>
    <p:sldId id="284" r:id="rId32"/>
    <p:sldId id="287" r:id="rId33"/>
    <p:sldId id="364" r:id="rId34"/>
    <p:sldId id="276" r:id="rId35"/>
    <p:sldId id="361" r:id="rId36"/>
    <p:sldId id="358" r:id="rId37"/>
    <p:sldId id="362" r:id="rId38"/>
    <p:sldId id="341" r:id="rId39"/>
    <p:sldId id="257" r:id="rId40"/>
    <p:sldId id="277" r:id="rId41"/>
    <p:sldId id="343" r:id="rId42"/>
    <p:sldId id="265" r:id="rId43"/>
    <p:sldId id="267" r:id="rId44"/>
    <p:sldId id="263" r:id="rId45"/>
    <p:sldId id="344" r:id="rId46"/>
    <p:sldId id="345" r:id="rId47"/>
    <p:sldId id="346" r:id="rId48"/>
    <p:sldId id="347" r:id="rId49"/>
    <p:sldId id="348" r:id="rId50"/>
    <p:sldId id="349" r:id="rId51"/>
    <p:sldId id="350" r:id="rId52"/>
    <p:sldId id="274" r:id="rId53"/>
    <p:sldId id="363" r:id="rId54"/>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70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28" autoAdjust="0"/>
    <p:restoredTop sz="94660"/>
  </p:normalViewPr>
  <p:slideViewPr>
    <p:cSldViewPr snapToGrid="0">
      <p:cViewPr varScale="1">
        <p:scale>
          <a:sx n="101" d="100"/>
          <a:sy n="101" d="100"/>
        </p:scale>
        <p:origin x="106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FEC32D23-F69A-41B0-A301-CFE21A8BC46A}" type="datetimeFigureOut">
              <a:rPr lang="en-US" smtClean="0"/>
              <a:t>10/21/2024</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058151D8-3B68-483B-A38E-AA8D6FD7E0A2}" type="slidenum">
              <a:rPr lang="en-US" smtClean="0"/>
              <a:t>‹#›</a:t>
            </a:fld>
            <a:endParaRPr lang="en-US"/>
          </a:p>
        </p:txBody>
      </p:sp>
    </p:spTree>
    <p:extLst>
      <p:ext uri="{BB962C8B-B14F-4D97-AF65-F5344CB8AC3E}">
        <p14:creationId xmlns:p14="http://schemas.microsoft.com/office/powerpoint/2010/main" val="1733650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22734" indent="-522734">
              <a:buFont typeface="+mj-lt"/>
              <a:buAutoNum type="arabicPeriod"/>
            </a:pPr>
            <a:r>
              <a:rPr lang="en-US" dirty="0"/>
              <a:t>Background statistics (Margo)</a:t>
            </a:r>
          </a:p>
          <a:p>
            <a:pPr marL="522734" indent="-522734">
              <a:buFont typeface="+mj-lt"/>
              <a:buAutoNum type="arabicPeriod"/>
            </a:pPr>
            <a:r>
              <a:rPr lang="en-US" dirty="0"/>
              <a:t>Exhaustion (Developing law on unavailability) (David)</a:t>
            </a:r>
          </a:p>
          <a:p>
            <a:pPr marL="522734" indent="-522734">
              <a:buFont typeface="+mj-lt"/>
              <a:buAutoNum type="arabicPeriod"/>
            </a:pPr>
            <a:r>
              <a:rPr lang="en-US" dirty="0"/>
              <a:t>Physical Injury provision</a:t>
            </a:r>
          </a:p>
          <a:p>
            <a:pPr marL="522734" indent="-522734">
              <a:buFont typeface="+mj-lt"/>
              <a:buAutoNum type="arabicPeriod"/>
            </a:pPr>
            <a:r>
              <a:rPr lang="en-US" dirty="0"/>
              <a:t>Plaintiff types (David and Oren)</a:t>
            </a:r>
          </a:p>
          <a:p>
            <a:pPr lvl="1"/>
            <a:r>
              <a:rPr lang="en-US" dirty="0"/>
              <a:t>Organizational plaintiffs (including P&amp;As)</a:t>
            </a:r>
          </a:p>
          <a:p>
            <a:pPr lvl="1"/>
            <a:r>
              <a:rPr lang="en-US" dirty="0"/>
              <a:t>Non-prisoner plaintiffs</a:t>
            </a:r>
          </a:p>
          <a:p>
            <a:pPr marL="522734" indent="-522734">
              <a:buFont typeface="+mj-lt"/>
              <a:buAutoNum type="arabicPeriod"/>
            </a:pPr>
            <a:r>
              <a:rPr lang="en-US" dirty="0"/>
              <a:t>Settlement terms:</a:t>
            </a:r>
          </a:p>
          <a:p>
            <a:pPr lvl="1"/>
            <a:r>
              <a:rPr lang="en-US" dirty="0"/>
              <a:t>Findings (Margo)</a:t>
            </a:r>
          </a:p>
          <a:p>
            <a:pPr lvl="1"/>
            <a:r>
              <a:rPr lang="en-US" dirty="0"/>
              <a:t>Termination waivers (David)</a:t>
            </a:r>
          </a:p>
          <a:p>
            <a:pPr lvl="1"/>
            <a:r>
              <a:rPr lang="en-US" dirty="0"/>
              <a:t>Being prepared for a termination motion (all)</a:t>
            </a:r>
          </a:p>
          <a:p>
            <a:pPr marL="522734" indent="-522734">
              <a:buFont typeface="+mj-lt"/>
              <a:buAutoNum type="arabicPeriod"/>
            </a:pPr>
            <a:r>
              <a:rPr lang="en-US" dirty="0"/>
              <a:t>Special Masters/Monitors/706 Experts (Oren)</a:t>
            </a:r>
          </a:p>
          <a:p>
            <a:endParaRPr lang="en-US" dirty="0"/>
          </a:p>
        </p:txBody>
      </p:sp>
      <p:sp>
        <p:nvSpPr>
          <p:cNvPr id="4" name="Slide Number Placeholder 3"/>
          <p:cNvSpPr>
            <a:spLocks noGrp="1"/>
          </p:cNvSpPr>
          <p:nvPr>
            <p:ph type="sldNum" sz="quarter" idx="5"/>
          </p:nvPr>
        </p:nvSpPr>
        <p:spPr/>
        <p:txBody>
          <a:bodyPr/>
          <a:lstStyle/>
          <a:p>
            <a:fld id="{058151D8-3B68-483B-A38E-AA8D6FD7E0A2}" type="slidenum">
              <a:rPr lang="en-US" smtClean="0"/>
              <a:t>4</a:t>
            </a:fld>
            <a:endParaRPr lang="en-US"/>
          </a:p>
        </p:txBody>
      </p:sp>
    </p:spTree>
    <p:extLst>
      <p:ext uri="{BB962C8B-B14F-4D97-AF65-F5344CB8AC3E}">
        <p14:creationId xmlns:p14="http://schemas.microsoft.com/office/powerpoint/2010/main" val="3985082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22734" indent="-522734">
              <a:buFont typeface="+mj-lt"/>
              <a:buAutoNum type="arabicPeriod"/>
            </a:pPr>
            <a:r>
              <a:rPr lang="en-US" dirty="0"/>
              <a:t>Background statistics (Margo)</a:t>
            </a:r>
          </a:p>
          <a:p>
            <a:pPr marL="522734" indent="-522734">
              <a:buFont typeface="+mj-lt"/>
              <a:buAutoNum type="arabicPeriod"/>
            </a:pPr>
            <a:r>
              <a:rPr lang="en-US" dirty="0"/>
              <a:t>Exhaustion (Developing law on unavailability) (David)</a:t>
            </a:r>
          </a:p>
          <a:p>
            <a:pPr marL="522734" indent="-522734">
              <a:buFont typeface="+mj-lt"/>
              <a:buAutoNum type="arabicPeriod"/>
            </a:pPr>
            <a:r>
              <a:rPr lang="en-US" dirty="0"/>
              <a:t>Physical Injury provision</a:t>
            </a:r>
          </a:p>
          <a:p>
            <a:pPr marL="522734" indent="-522734">
              <a:buFont typeface="+mj-lt"/>
              <a:buAutoNum type="arabicPeriod"/>
            </a:pPr>
            <a:r>
              <a:rPr lang="en-US" dirty="0"/>
              <a:t>Plaintiff types (David and Oren)</a:t>
            </a:r>
          </a:p>
          <a:p>
            <a:pPr lvl="1"/>
            <a:r>
              <a:rPr lang="en-US" dirty="0"/>
              <a:t>Organizational plaintiffs (including P&amp;As)</a:t>
            </a:r>
          </a:p>
          <a:p>
            <a:pPr lvl="1"/>
            <a:r>
              <a:rPr lang="en-US" dirty="0"/>
              <a:t>Non-prisoner plaintiffs</a:t>
            </a:r>
          </a:p>
          <a:p>
            <a:pPr marL="522734" indent="-522734">
              <a:buFont typeface="+mj-lt"/>
              <a:buAutoNum type="arabicPeriod"/>
            </a:pPr>
            <a:r>
              <a:rPr lang="en-US" dirty="0"/>
              <a:t>Settlement terms:</a:t>
            </a:r>
          </a:p>
          <a:p>
            <a:pPr lvl="1"/>
            <a:r>
              <a:rPr lang="en-US" dirty="0"/>
              <a:t>Findings (Margo)</a:t>
            </a:r>
          </a:p>
          <a:p>
            <a:pPr lvl="1"/>
            <a:r>
              <a:rPr lang="en-US" dirty="0"/>
              <a:t>Termination waivers (David)</a:t>
            </a:r>
          </a:p>
          <a:p>
            <a:pPr lvl="1"/>
            <a:r>
              <a:rPr lang="en-US" dirty="0"/>
              <a:t>Being prepared for a termination motion (all)</a:t>
            </a:r>
          </a:p>
          <a:p>
            <a:pPr marL="522734" indent="-522734">
              <a:buFont typeface="+mj-lt"/>
              <a:buAutoNum type="arabicPeriod"/>
            </a:pPr>
            <a:r>
              <a:rPr lang="en-US" dirty="0"/>
              <a:t>Special Masters/Monitors/706 Experts (Oren)</a:t>
            </a:r>
          </a:p>
          <a:p>
            <a:endParaRPr lang="en-US" dirty="0"/>
          </a:p>
        </p:txBody>
      </p:sp>
      <p:sp>
        <p:nvSpPr>
          <p:cNvPr id="4" name="Slide Number Placeholder 3"/>
          <p:cNvSpPr>
            <a:spLocks noGrp="1"/>
          </p:cNvSpPr>
          <p:nvPr>
            <p:ph type="sldNum" sz="quarter" idx="5"/>
          </p:nvPr>
        </p:nvSpPr>
        <p:spPr/>
        <p:txBody>
          <a:bodyPr/>
          <a:lstStyle/>
          <a:p>
            <a:fld id="{058151D8-3B68-483B-A38E-AA8D6FD7E0A2}" type="slidenum">
              <a:rPr lang="en-US" smtClean="0"/>
              <a:t>16</a:t>
            </a:fld>
            <a:endParaRPr lang="en-US"/>
          </a:p>
        </p:txBody>
      </p:sp>
    </p:spTree>
    <p:extLst>
      <p:ext uri="{BB962C8B-B14F-4D97-AF65-F5344CB8AC3E}">
        <p14:creationId xmlns:p14="http://schemas.microsoft.com/office/powerpoint/2010/main" val="3663759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22734" indent="-522734">
              <a:buFont typeface="+mj-lt"/>
              <a:buAutoNum type="arabicPeriod"/>
            </a:pPr>
            <a:r>
              <a:rPr lang="en-US" dirty="0"/>
              <a:t>Background statistics (Margo)</a:t>
            </a:r>
          </a:p>
          <a:p>
            <a:pPr marL="522734" indent="-522734">
              <a:buFont typeface="+mj-lt"/>
              <a:buAutoNum type="arabicPeriod"/>
            </a:pPr>
            <a:r>
              <a:rPr lang="en-US" dirty="0"/>
              <a:t>Exhaustion (Developing law on unavailability) (David)</a:t>
            </a:r>
          </a:p>
          <a:p>
            <a:pPr marL="522734" indent="-522734">
              <a:buFont typeface="+mj-lt"/>
              <a:buAutoNum type="arabicPeriod"/>
            </a:pPr>
            <a:r>
              <a:rPr lang="en-US" dirty="0"/>
              <a:t>Physical Injury provision</a:t>
            </a:r>
          </a:p>
          <a:p>
            <a:pPr marL="522734" indent="-522734">
              <a:buFont typeface="+mj-lt"/>
              <a:buAutoNum type="arabicPeriod"/>
            </a:pPr>
            <a:r>
              <a:rPr lang="en-US" dirty="0"/>
              <a:t>Plaintiff types (David and Oren)</a:t>
            </a:r>
          </a:p>
          <a:p>
            <a:pPr lvl="1"/>
            <a:r>
              <a:rPr lang="en-US" dirty="0"/>
              <a:t>Organizational plaintiffs (including P&amp;As)</a:t>
            </a:r>
          </a:p>
          <a:p>
            <a:pPr lvl="1"/>
            <a:r>
              <a:rPr lang="en-US" dirty="0"/>
              <a:t>Non-prisoner plaintiffs</a:t>
            </a:r>
          </a:p>
          <a:p>
            <a:pPr marL="522734" indent="-522734">
              <a:buFont typeface="+mj-lt"/>
              <a:buAutoNum type="arabicPeriod"/>
            </a:pPr>
            <a:r>
              <a:rPr lang="en-US" dirty="0"/>
              <a:t>Settlement terms:</a:t>
            </a:r>
          </a:p>
          <a:p>
            <a:pPr lvl="1"/>
            <a:r>
              <a:rPr lang="en-US" dirty="0"/>
              <a:t>Findings (Margo)</a:t>
            </a:r>
          </a:p>
          <a:p>
            <a:pPr lvl="1"/>
            <a:r>
              <a:rPr lang="en-US" dirty="0"/>
              <a:t>Termination waivers (David)</a:t>
            </a:r>
          </a:p>
          <a:p>
            <a:pPr lvl="1"/>
            <a:r>
              <a:rPr lang="en-US" dirty="0"/>
              <a:t>Being prepared for a termination motion (all)</a:t>
            </a:r>
          </a:p>
          <a:p>
            <a:pPr marL="522734" indent="-522734">
              <a:buFont typeface="+mj-lt"/>
              <a:buAutoNum type="arabicPeriod"/>
            </a:pPr>
            <a:r>
              <a:rPr lang="en-US" dirty="0"/>
              <a:t>Special Masters/Monitors/706 Experts (Oren)</a:t>
            </a:r>
          </a:p>
          <a:p>
            <a:endParaRPr lang="en-US" dirty="0"/>
          </a:p>
        </p:txBody>
      </p:sp>
      <p:sp>
        <p:nvSpPr>
          <p:cNvPr id="4" name="Slide Number Placeholder 3"/>
          <p:cNvSpPr>
            <a:spLocks noGrp="1"/>
          </p:cNvSpPr>
          <p:nvPr>
            <p:ph type="sldNum" sz="quarter" idx="5"/>
          </p:nvPr>
        </p:nvSpPr>
        <p:spPr/>
        <p:txBody>
          <a:bodyPr/>
          <a:lstStyle/>
          <a:p>
            <a:fld id="{058151D8-3B68-483B-A38E-AA8D6FD7E0A2}" type="slidenum">
              <a:rPr lang="en-US" smtClean="0"/>
              <a:t>28</a:t>
            </a:fld>
            <a:endParaRPr lang="en-US"/>
          </a:p>
        </p:txBody>
      </p:sp>
    </p:spTree>
    <p:extLst>
      <p:ext uri="{BB962C8B-B14F-4D97-AF65-F5344CB8AC3E}">
        <p14:creationId xmlns:p14="http://schemas.microsoft.com/office/powerpoint/2010/main" val="1920989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22734" indent="-522734">
              <a:buFont typeface="+mj-lt"/>
              <a:buAutoNum type="arabicPeriod"/>
            </a:pPr>
            <a:r>
              <a:rPr lang="en-US" dirty="0"/>
              <a:t>Background statistics (Margo)</a:t>
            </a:r>
          </a:p>
          <a:p>
            <a:pPr marL="522734" indent="-522734">
              <a:buFont typeface="+mj-lt"/>
              <a:buAutoNum type="arabicPeriod"/>
            </a:pPr>
            <a:r>
              <a:rPr lang="en-US" dirty="0"/>
              <a:t>Exhaustion (Developing law on unavailability) (David)</a:t>
            </a:r>
          </a:p>
          <a:p>
            <a:pPr marL="522734" indent="-522734">
              <a:buFont typeface="+mj-lt"/>
              <a:buAutoNum type="arabicPeriod"/>
            </a:pPr>
            <a:r>
              <a:rPr lang="en-US" dirty="0"/>
              <a:t>Physical Injury provision</a:t>
            </a:r>
          </a:p>
          <a:p>
            <a:pPr marL="522734" indent="-522734">
              <a:buFont typeface="+mj-lt"/>
              <a:buAutoNum type="arabicPeriod"/>
            </a:pPr>
            <a:r>
              <a:rPr lang="en-US" dirty="0"/>
              <a:t>Plaintiff types (David and Oren)</a:t>
            </a:r>
          </a:p>
          <a:p>
            <a:pPr lvl="1"/>
            <a:r>
              <a:rPr lang="en-US" dirty="0"/>
              <a:t>Organizational plaintiffs (including P&amp;As)</a:t>
            </a:r>
          </a:p>
          <a:p>
            <a:pPr lvl="1"/>
            <a:r>
              <a:rPr lang="en-US" dirty="0"/>
              <a:t>Non-prisoner plaintiffs</a:t>
            </a:r>
          </a:p>
          <a:p>
            <a:pPr marL="522734" indent="-522734">
              <a:buFont typeface="+mj-lt"/>
              <a:buAutoNum type="arabicPeriod"/>
            </a:pPr>
            <a:r>
              <a:rPr lang="en-US" dirty="0"/>
              <a:t>Settlement terms:</a:t>
            </a:r>
          </a:p>
          <a:p>
            <a:pPr lvl="1"/>
            <a:r>
              <a:rPr lang="en-US" dirty="0"/>
              <a:t>Findings (Margo)</a:t>
            </a:r>
          </a:p>
          <a:p>
            <a:pPr lvl="1"/>
            <a:r>
              <a:rPr lang="en-US" dirty="0"/>
              <a:t>Termination waivers (David)</a:t>
            </a:r>
          </a:p>
          <a:p>
            <a:pPr lvl="1"/>
            <a:r>
              <a:rPr lang="en-US" dirty="0"/>
              <a:t>Being prepared for a termination motion (all)</a:t>
            </a:r>
          </a:p>
          <a:p>
            <a:pPr marL="522734" indent="-522734">
              <a:buFont typeface="+mj-lt"/>
              <a:buAutoNum type="arabicPeriod"/>
            </a:pPr>
            <a:r>
              <a:rPr lang="en-US" dirty="0"/>
              <a:t>Special Masters/Monitors/706 Experts (Oren)</a:t>
            </a:r>
          </a:p>
          <a:p>
            <a:endParaRPr lang="en-US" dirty="0"/>
          </a:p>
        </p:txBody>
      </p:sp>
      <p:sp>
        <p:nvSpPr>
          <p:cNvPr id="4" name="Slide Number Placeholder 3"/>
          <p:cNvSpPr>
            <a:spLocks noGrp="1"/>
          </p:cNvSpPr>
          <p:nvPr>
            <p:ph type="sldNum" sz="quarter" idx="5"/>
          </p:nvPr>
        </p:nvSpPr>
        <p:spPr/>
        <p:txBody>
          <a:bodyPr/>
          <a:lstStyle/>
          <a:p>
            <a:fld id="{058151D8-3B68-483B-A38E-AA8D6FD7E0A2}" type="slidenum">
              <a:rPr lang="en-US" smtClean="0"/>
              <a:t>35</a:t>
            </a:fld>
            <a:endParaRPr lang="en-US"/>
          </a:p>
        </p:txBody>
      </p:sp>
    </p:spTree>
    <p:extLst>
      <p:ext uri="{BB962C8B-B14F-4D97-AF65-F5344CB8AC3E}">
        <p14:creationId xmlns:p14="http://schemas.microsoft.com/office/powerpoint/2010/main" val="2148768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22734" indent="-522734">
              <a:buFont typeface="+mj-lt"/>
              <a:buAutoNum type="arabicPeriod"/>
            </a:pPr>
            <a:r>
              <a:rPr lang="en-US" dirty="0"/>
              <a:t>Background statistics (Margo)</a:t>
            </a:r>
          </a:p>
          <a:p>
            <a:pPr marL="522734" indent="-522734">
              <a:buFont typeface="+mj-lt"/>
              <a:buAutoNum type="arabicPeriod"/>
            </a:pPr>
            <a:r>
              <a:rPr lang="en-US" dirty="0"/>
              <a:t>Exhaustion (Developing law on unavailability) (David)</a:t>
            </a:r>
          </a:p>
          <a:p>
            <a:pPr marL="522734" indent="-522734">
              <a:buFont typeface="+mj-lt"/>
              <a:buAutoNum type="arabicPeriod"/>
            </a:pPr>
            <a:r>
              <a:rPr lang="en-US" dirty="0"/>
              <a:t>Physical Injury provision</a:t>
            </a:r>
          </a:p>
          <a:p>
            <a:pPr marL="522734" indent="-522734">
              <a:buFont typeface="+mj-lt"/>
              <a:buAutoNum type="arabicPeriod"/>
            </a:pPr>
            <a:r>
              <a:rPr lang="en-US" dirty="0"/>
              <a:t>Plaintiff types (David and Oren)</a:t>
            </a:r>
          </a:p>
          <a:p>
            <a:pPr lvl="1"/>
            <a:r>
              <a:rPr lang="en-US" dirty="0"/>
              <a:t>Organizational plaintiffs (including P&amp;As)</a:t>
            </a:r>
          </a:p>
          <a:p>
            <a:pPr lvl="1"/>
            <a:r>
              <a:rPr lang="en-US" dirty="0"/>
              <a:t>Non-prisoner plaintiffs</a:t>
            </a:r>
          </a:p>
          <a:p>
            <a:pPr marL="522734" indent="-522734">
              <a:buFont typeface="+mj-lt"/>
              <a:buAutoNum type="arabicPeriod"/>
            </a:pPr>
            <a:r>
              <a:rPr lang="en-US" dirty="0"/>
              <a:t>Settlement terms:</a:t>
            </a:r>
          </a:p>
          <a:p>
            <a:pPr lvl="1"/>
            <a:r>
              <a:rPr lang="en-US" dirty="0"/>
              <a:t>Findings (Margo)</a:t>
            </a:r>
          </a:p>
          <a:p>
            <a:pPr lvl="1"/>
            <a:r>
              <a:rPr lang="en-US" dirty="0"/>
              <a:t>Termination waivers (David)</a:t>
            </a:r>
          </a:p>
          <a:p>
            <a:pPr lvl="1"/>
            <a:r>
              <a:rPr lang="en-US" dirty="0"/>
              <a:t>Being prepared for a termination motion (all)</a:t>
            </a:r>
          </a:p>
          <a:p>
            <a:pPr marL="522734" indent="-522734">
              <a:buFont typeface="+mj-lt"/>
              <a:buAutoNum type="arabicPeriod"/>
            </a:pPr>
            <a:r>
              <a:rPr lang="en-US" dirty="0"/>
              <a:t>Special Masters/Monitors/706 Experts (Oren)</a:t>
            </a:r>
          </a:p>
          <a:p>
            <a:endParaRPr lang="en-US" dirty="0"/>
          </a:p>
        </p:txBody>
      </p:sp>
      <p:sp>
        <p:nvSpPr>
          <p:cNvPr id="4" name="Slide Number Placeholder 3"/>
          <p:cNvSpPr>
            <a:spLocks noGrp="1"/>
          </p:cNvSpPr>
          <p:nvPr>
            <p:ph type="sldNum" sz="quarter" idx="5"/>
          </p:nvPr>
        </p:nvSpPr>
        <p:spPr/>
        <p:txBody>
          <a:bodyPr/>
          <a:lstStyle/>
          <a:p>
            <a:fld id="{058151D8-3B68-483B-A38E-AA8D6FD7E0A2}" type="slidenum">
              <a:rPr lang="en-US" smtClean="0"/>
              <a:t>37</a:t>
            </a:fld>
            <a:endParaRPr lang="en-US"/>
          </a:p>
        </p:txBody>
      </p:sp>
    </p:spTree>
    <p:extLst>
      <p:ext uri="{BB962C8B-B14F-4D97-AF65-F5344CB8AC3E}">
        <p14:creationId xmlns:p14="http://schemas.microsoft.com/office/powerpoint/2010/main" val="85160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22734" indent="-522734">
              <a:buFont typeface="+mj-lt"/>
              <a:buAutoNum type="arabicPeriod"/>
            </a:pPr>
            <a:r>
              <a:rPr lang="en-US" dirty="0"/>
              <a:t>Background statistics (Margo)</a:t>
            </a:r>
          </a:p>
          <a:p>
            <a:pPr marL="522734" indent="-522734">
              <a:buFont typeface="+mj-lt"/>
              <a:buAutoNum type="arabicPeriod"/>
            </a:pPr>
            <a:r>
              <a:rPr lang="en-US" dirty="0"/>
              <a:t>Exhaustion (Developing law on unavailability) (David)</a:t>
            </a:r>
          </a:p>
          <a:p>
            <a:pPr marL="522734" indent="-522734">
              <a:buFont typeface="+mj-lt"/>
              <a:buAutoNum type="arabicPeriod"/>
            </a:pPr>
            <a:r>
              <a:rPr lang="en-US" dirty="0"/>
              <a:t>Physical Injury provision</a:t>
            </a:r>
          </a:p>
          <a:p>
            <a:pPr marL="522734" indent="-522734">
              <a:buFont typeface="+mj-lt"/>
              <a:buAutoNum type="arabicPeriod"/>
            </a:pPr>
            <a:r>
              <a:rPr lang="en-US" dirty="0"/>
              <a:t>Plaintiff types (David and Oren)</a:t>
            </a:r>
          </a:p>
          <a:p>
            <a:pPr lvl="1"/>
            <a:r>
              <a:rPr lang="en-US" dirty="0"/>
              <a:t>Organizational plaintiffs (including P&amp;As)</a:t>
            </a:r>
          </a:p>
          <a:p>
            <a:pPr lvl="1"/>
            <a:r>
              <a:rPr lang="en-US" dirty="0"/>
              <a:t>Non-prisoner plaintiffs</a:t>
            </a:r>
          </a:p>
          <a:p>
            <a:pPr marL="522734" indent="-522734">
              <a:buFont typeface="+mj-lt"/>
              <a:buAutoNum type="arabicPeriod"/>
            </a:pPr>
            <a:r>
              <a:rPr lang="en-US" dirty="0"/>
              <a:t>Settlement terms:</a:t>
            </a:r>
          </a:p>
          <a:p>
            <a:pPr lvl="1"/>
            <a:r>
              <a:rPr lang="en-US" dirty="0"/>
              <a:t>Findings (Margo)</a:t>
            </a:r>
          </a:p>
          <a:p>
            <a:pPr lvl="1"/>
            <a:r>
              <a:rPr lang="en-US" dirty="0"/>
              <a:t>Termination waivers (David)</a:t>
            </a:r>
          </a:p>
          <a:p>
            <a:pPr lvl="1"/>
            <a:r>
              <a:rPr lang="en-US" dirty="0"/>
              <a:t>Being prepared for a termination motion (all)</a:t>
            </a:r>
          </a:p>
          <a:p>
            <a:pPr marL="522734" indent="-522734">
              <a:buFont typeface="+mj-lt"/>
              <a:buAutoNum type="arabicPeriod"/>
            </a:pPr>
            <a:r>
              <a:rPr lang="en-US" dirty="0"/>
              <a:t>Special Masters/Monitors/706 Experts (Oren)</a:t>
            </a:r>
          </a:p>
          <a:p>
            <a:endParaRPr lang="en-US" dirty="0"/>
          </a:p>
        </p:txBody>
      </p:sp>
      <p:sp>
        <p:nvSpPr>
          <p:cNvPr id="4" name="Slide Number Placeholder 3"/>
          <p:cNvSpPr>
            <a:spLocks noGrp="1"/>
          </p:cNvSpPr>
          <p:nvPr>
            <p:ph type="sldNum" sz="quarter" idx="5"/>
          </p:nvPr>
        </p:nvSpPr>
        <p:spPr/>
        <p:txBody>
          <a:bodyPr/>
          <a:lstStyle/>
          <a:p>
            <a:fld id="{058151D8-3B68-483B-A38E-AA8D6FD7E0A2}" type="slidenum">
              <a:rPr lang="en-US" smtClean="0"/>
              <a:t>53</a:t>
            </a:fld>
            <a:endParaRPr lang="en-US"/>
          </a:p>
        </p:txBody>
      </p:sp>
    </p:spTree>
    <p:extLst>
      <p:ext uri="{BB962C8B-B14F-4D97-AF65-F5344CB8AC3E}">
        <p14:creationId xmlns:p14="http://schemas.microsoft.com/office/powerpoint/2010/main" val="1812530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4C99E-486C-E916-3E4D-9F65EF1D62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9AE335-20F9-9F25-0462-A37B658033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603BE6-0B25-2AA1-F7FA-1E4D5BE51371}"/>
              </a:ext>
            </a:extLst>
          </p:cNvPr>
          <p:cNvSpPr>
            <a:spLocks noGrp="1"/>
          </p:cNvSpPr>
          <p:nvPr>
            <p:ph type="dt" sz="half" idx="10"/>
          </p:nvPr>
        </p:nvSpPr>
        <p:spPr/>
        <p:txBody>
          <a:bodyPr/>
          <a:lstStyle/>
          <a:p>
            <a:fld id="{EC6E1E56-CFFC-4353-8991-24E30C93851F}" type="datetime1">
              <a:rPr lang="en-US" smtClean="0"/>
              <a:t>10/21/2024</a:t>
            </a:fld>
            <a:endParaRPr lang="en-US"/>
          </a:p>
        </p:txBody>
      </p:sp>
      <p:sp>
        <p:nvSpPr>
          <p:cNvPr id="5" name="Footer Placeholder 4">
            <a:extLst>
              <a:ext uri="{FF2B5EF4-FFF2-40B4-BE49-F238E27FC236}">
                <a16:creationId xmlns:a16="http://schemas.microsoft.com/office/drawing/2014/main" id="{04170856-B959-6972-F48D-1B41E060A9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E33ED7-7278-0DED-C0D3-A3B8C981792D}"/>
              </a:ext>
            </a:extLst>
          </p:cNvPr>
          <p:cNvSpPr>
            <a:spLocks noGrp="1"/>
          </p:cNvSpPr>
          <p:nvPr>
            <p:ph type="sldNum" sz="quarter" idx="12"/>
          </p:nvPr>
        </p:nvSpPr>
        <p:spPr/>
        <p:txBody>
          <a:bodyPr/>
          <a:lstStyle/>
          <a:p>
            <a:fld id="{F12C4ABD-0EC9-44AC-AB17-C43CD47F8E55}" type="slidenum">
              <a:rPr lang="en-US" smtClean="0"/>
              <a:t>‹#›</a:t>
            </a:fld>
            <a:endParaRPr lang="en-US"/>
          </a:p>
        </p:txBody>
      </p:sp>
    </p:spTree>
    <p:extLst>
      <p:ext uri="{BB962C8B-B14F-4D97-AF65-F5344CB8AC3E}">
        <p14:creationId xmlns:p14="http://schemas.microsoft.com/office/powerpoint/2010/main" val="183409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E4E0A-2671-76C2-8550-382C7B73F7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BCA87A-76B8-CE23-71F4-2688CA000E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BB3B2E-CC14-CD9F-9710-33E35EF76CBF}"/>
              </a:ext>
            </a:extLst>
          </p:cNvPr>
          <p:cNvSpPr>
            <a:spLocks noGrp="1"/>
          </p:cNvSpPr>
          <p:nvPr>
            <p:ph type="dt" sz="half" idx="10"/>
          </p:nvPr>
        </p:nvSpPr>
        <p:spPr/>
        <p:txBody>
          <a:bodyPr/>
          <a:lstStyle/>
          <a:p>
            <a:fld id="{4416EE09-290A-4669-BF58-B49354779ED5}" type="datetime1">
              <a:rPr lang="en-US" smtClean="0"/>
              <a:t>10/21/2024</a:t>
            </a:fld>
            <a:endParaRPr lang="en-US"/>
          </a:p>
        </p:txBody>
      </p:sp>
      <p:sp>
        <p:nvSpPr>
          <p:cNvPr id="5" name="Footer Placeholder 4">
            <a:extLst>
              <a:ext uri="{FF2B5EF4-FFF2-40B4-BE49-F238E27FC236}">
                <a16:creationId xmlns:a16="http://schemas.microsoft.com/office/drawing/2014/main" id="{69890AA8-D0ED-BCC5-AD95-A89976C7EB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1C76A0-10E1-5629-DA94-15666E0FC0AE}"/>
              </a:ext>
            </a:extLst>
          </p:cNvPr>
          <p:cNvSpPr>
            <a:spLocks noGrp="1"/>
          </p:cNvSpPr>
          <p:nvPr>
            <p:ph type="sldNum" sz="quarter" idx="12"/>
          </p:nvPr>
        </p:nvSpPr>
        <p:spPr/>
        <p:txBody>
          <a:bodyPr/>
          <a:lstStyle/>
          <a:p>
            <a:fld id="{F12C4ABD-0EC9-44AC-AB17-C43CD47F8E55}" type="slidenum">
              <a:rPr lang="en-US" smtClean="0"/>
              <a:t>‹#›</a:t>
            </a:fld>
            <a:endParaRPr lang="en-US"/>
          </a:p>
        </p:txBody>
      </p:sp>
    </p:spTree>
    <p:extLst>
      <p:ext uri="{BB962C8B-B14F-4D97-AF65-F5344CB8AC3E}">
        <p14:creationId xmlns:p14="http://schemas.microsoft.com/office/powerpoint/2010/main" val="3768808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56DA84-2732-0840-1021-B503F1EA6C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3E768B-3732-F980-B55E-0D8B1B6F9E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75CF5-9032-F2BD-BFF0-3A6D57B6C7D9}"/>
              </a:ext>
            </a:extLst>
          </p:cNvPr>
          <p:cNvSpPr>
            <a:spLocks noGrp="1"/>
          </p:cNvSpPr>
          <p:nvPr>
            <p:ph type="dt" sz="half" idx="10"/>
          </p:nvPr>
        </p:nvSpPr>
        <p:spPr/>
        <p:txBody>
          <a:bodyPr/>
          <a:lstStyle/>
          <a:p>
            <a:fld id="{803156FD-8BAA-48DA-9227-A8D2F0DA04A3}" type="datetime1">
              <a:rPr lang="en-US" smtClean="0"/>
              <a:t>10/21/2024</a:t>
            </a:fld>
            <a:endParaRPr lang="en-US"/>
          </a:p>
        </p:txBody>
      </p:sp>
      <p:sp>
        <p:nvSpPr>
          <p:cNvPr id="5" name="Footer Placeholder 4">
            <a:extLst>
              <a:ext uri="{FF2B5EF4-FFF2-40B4-BE49-F238E27FC236}">
                <a16:creationId xmlns:a16="http://schemas.microsoft.com/office/drawing/2014/main" id="{77490995-3866-71BE-A5A7-0A6A80BC0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047C21-680F-1502-A5E7-F7E744D0B458}"/>
              </a:ext>
            </a:extLst>
          </p:cNvPr>
          <p:cNvSpPr>
            <a:spLocks noGrp="1"/>
          </p:cNvSpPr>
          <p:nvPr>
            <p:ph type="sldNum" sz="quarter" idx="12"/>
          </p:nvPr>
        </p:nvSpPr>
        <p:spPr/>
        <p:txBody>
          <a:bodyPr/>
          <a:lstStyle/>
          <a:p>
            <a:fld id="{F12C4ABD-0EC9-44AC-AB17-C43CD47F8E55}" type="slidenum">
              <a:rPr lang="en-US" smtClean="0"/>
              <a:t>‹#›</a:t>
            </a:fld>
            <a:endParaRPr lang="en-US"/>
          </a:p>
        </p:txBody>
      </p:sp>
    </p:spTree>
    <p:extLst>
      <p:ext uri="{BB962C8B-B14F-4D97-AF65-F5344CB8AC3E}">
        <p14:creationId xmlns:p14="http://schemas.microsoft.com/office/powerpoint/2010/main" val="3538526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0B7E9-5A01-241A-1334-5658A58F02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463C75-B08B-C548-DDE5-4D9EA8EFBF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7A8A77-9AF2-895B-385D-51A8FF6F62D1}"/>
              </a:ext>
            </a:extLst>
          </p:cNvPr>
          <p:cNvSpPr>
            <a:spLocks noGrp="1"/>
          </p:cNvSpPr>
          <p:nvPr>
            <p:ph type="dt" sz="half" idx="10"/>
          </p:nvPr>
        </p:nvSpPr>
        <p:spPr/>
        <p:txBody>
          <a:bodyPr/>
          <a:lstStyle/>
          <a:p>
            <a:fld id="{029C7955-C5ED-44F0-8743-60553240DC36}" type="datetime1">
              <a:rPr lang="en-US" smtClean="0"/>
              <a:t>10/21/2024</a:t>
            </a:fld>
            <a:endParaRPr lang="en-US"/>
          </a:p>
        </p:txBody>
      </p:sp>
      <p:sp>
        <p:nvSpPr>
          <p:cNvPr id="5" name="Footer Placeholder 4">
            <a:extLst>
              <a:ext uri="{FF2B5EF4-FFF2-40B4-BE49-F238E27FC236}">
                <a16:creationId xmlns:a16="http://schemas.microsoft.com/office/drawing/2014/main" id="{14AE131A-002C-32B5-341C-961400ED1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ADD87A-E72E-1D57-6DEF-850C3C6AC812}"/>
              </a:ext>
            </a:extLst>
          </p:cNvPr>
          <p:cNvSpPr>
            <a:spLocks noGrp="1"/>
          </p:cNvSpPr>
          <p:nvPr>
            <p:ph type="sldNum" sz="quarter" idx="12"/>
          </p:nvPr>
        </p:nvSpPr>
        <p:spPr/>
        <p:txBody>
          <a:bodyPr/>
          <a:lstStyle/>
          <a:p>
            <a:fld id="{F12C4ABD-0EC9-44AC-AB17-C43CD47F8E55}" type="slidenum">
              <a:rPr lang="en-US" smtClean="0"/>
              <a:t>‹#›</a:t>
            </a:fld>
            <a:endParaRPr lang="en-US"/>
          </a:p>
        </p:txBody>
      </p:sp>
    </p:spTree>
    <p:extLst>
      <p:ext uri="{BB962C8B-B14F-4D97-AF65-F5344CB8AC3E}">
        <p14:creationId xmlns:p14="http://schemas.microsoft.com/office/powerpoint/2010/main" val="352711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D531C-4FFC-4926-FA4A-989B72648F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C5663A-7049-3454-0EA1-7843999A270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D3000F-5E9B-12F3-19CC-2D3824502BDD}"/>
              </a:ext>
            </a:extLst>
          </p:cNvPr>
          <p:cNvSpPr>
            <a:spLocks noGrp="1"/>
          </p:cNvSpPr>
          <p:nvPr>
            <p:ph type="dt" sz="half" idx="10"/>
          </p:nvPr>
        </p:nvSpPr>
        <p:spPr/>
        <p:txBody>
          <a:bodyPr/>
          <a:lstStyle/>
          <a:p>
            <a:fld id="{E03382F3-FEDE-42E1-8720-2215E4932B12}" type="datetime1">
              <a:rPr lang="en-US" smtClean="0"/>
              <a:t>10/21/2024</a:t>
            </a:fld>
            <a:endParaRPr lang="en-US"/>
          </a:p>
        </p:txBody>
      </p:sp>
      <p:sp>
        <p:nvSpPr>
          <p:cNvPr id="5" name="Footer Placeholder 4">
            <a:extLst>
              <a:ext uri="{FF2B5EF4-FFF2-40B4-BE49-F238E27FC236}">
                <a16:creationId xmlns:a16="http://schemas.microsoft.com/office/drawing/2014/main" id="{9EC4460D-1C9B-CAF5-03DD-2D33A95E17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AB3663-4D6F-8A7D-507C-5AEEDE1A6545}"/>
              </a:ext>
            </a:extLst>
          </p:cNvPr>
          <p:cNvSpPr>
            <a:spLocks noGrp="1"/>
          </p:cNvSpPr>
          <p:nvPr>
            <p:ph type="sldNum" sz="quarter" idx="12"/>
          </p:nvPr>
        </p:nvSpPr>
        <p:spPr/>
        <p:txBody>
          <a:bodyPr/>
          <a:lstStyle/>
          <a:p>
            <a:fld id="{F12C4ABD-0EC9-44AC-AB17-C43CD47F8E55}" type="slidenum">
              <a:rPr lang="en-US" smtClean="0"/>
              <a:t>‹#›</a:t>
            </a:fld>
            <a:endParaRPr lang="en-US"/>
          </a:p>
        </p:txBody>
      </p:sp>
    </p:spTree>
    <p:extLst>
      <p:ext uri="{BB962C8B-B14F-4D97-AF65-F5344CB8AC3E}">
        <p14:creationId xmlns:p14="http://schemas.microsoft.com/office/powerpoint/2010/main" val="4034952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A0BAC-E2EB-DACC-903F-7FC3882010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FD5646-F6EF-D891-8329-6D55538E7B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FBABD0-D6F7-CADF-EC62-A938D362D5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0D6122-077D-AB31-016B-44B66E6CB9A1}"/>
              </a:ext>
            </a:extLst>
          </p:cNvPr>
          <p:cNvSpPr>
            <a:spLocks noGrp="1"/>
          </p:cNvSpPr>
          <p:nvPr>
            <p:ph type="dt" sz="half" idx="10"/>
          </p:nvPr>
        </p:nvSpPr>
        <p:spPr/>
        <p:txBody>
          <a:bodyPr/>
          <a:lstStyle/>
          <a:p>
            <a:fld id="{3AE1C67B-EE43-44C8-A9E6-A05B5EB82CC9}" type="datetime1">
              <a:rPr lang="en-US" smtClean="0"/>
              <a:t>10/21/2024</a:t>
            </a:fld>
            <a:endParaRPr lang="en-US"/>
          </a:p>
        </p:txBody>
      </p:sp>
      <p:sp>
        <p:nvSpPr>
          <p:cNvPr id="6" name="Footer Placeholder 5">
            <a:extLst>
              <a:ext uri="{FF2B5EF4-FFF2-40B4-BE49-F238E27FC236}">
                <a16:creationId xmlns:a16="http://schemas.microsoft.com/office/drawing/2014/main" id="{84764F3D-3727-677A-94F4-3C1B03CE79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2B65D0-88C0-A549-030C-1C27F4126FC1}"/>
              </a:ext>
            </a:extLst>
          </p:cNvPr>
          <p:cNvSpPr>
            <a:spLocks noGrp="1"/>
          </p:cNvSpPr>
          <p:nvPr>
            <p:ph type="sldNum" sz="quarter" idx="12"/>
          </p:nvPr>
        </p:nvSpPr>
        <p:spPr/>
        <p:txBody>
          <a:bodyPr/>
          <a:lstStyle/>
          <a:p>
            <a:fld id="{F12C4ABD-0EC9-44AC-AB17-C43CD47F8E55}" type="slidenum">
              <a:rPr lang="en-US" smtClean="0"/>
              <a:t>‹#›</a:t>
            </a:fld>
            <a:endParaRPr lang="en-US"/>
          </a:p>
        </p:txBody>
      </p:sp>
    </p:spTree>
    <p:extLst>
      <p:ext uri="{BB962C8B-B14F-4D97-AF65-F5344CB8AC3E}">
        <p14:creationId xmlns:p14="http://schemas.microsoft.com/office/powerpoint/2010/main" val="4207239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7F4BE-397E-88FD-8AE3-3C917E8D2B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3C01D1-610C-E652-1F95-769BF1D43B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870A6A-F827-D2A9-FE6C-90AA7E01D4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6599F3-F96E-0EA0-19A8-675F6DCAAA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FFD368-3876-B35C-7F41-4ADA4053FC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5F01F3-A8E8-FE66-CAC1-22E6632D91D8}"/>
              </a:ext>
            </a:extLst>
          </p:cNvPr>
          <p:cNvSpPr>
            <a:spLocks noGrp="1"/>
          </p:cNvSpPr>
          <p:nvPr>
            <p:ph type="dt" sz="half" idx="10"/>
          </p:nvPr>
        </p:nvSpPr>
        <p:spPr/>
        <p:txBody>
          <a:bodyPr/>
          <a:lstStyle/>
          <a:p>
            <a:fld id="{925732BE-2D15-4CFD-AC9A-BBD3C739707E}" type="datetime1">
              <a:rPr lang="en-US" smtClean="0"/>
              <a:t>10/21/2024</a:t>
            </a:fld>
            <a:endParaRPr lang="en-US"/>
          </a:p>
        </p:txBody>
      </p:sp>
      <p:sp>
        <p:nvSpPr>
          <p:cNvPr id="8" name="Footer Placeholder 7">
            <a:extLst>
              <a:ext uri="{FF2B5EF4-FFF2-40B4-BE49-F238E27FC236}">
                <a16:creationId xmlns:a16="http://schemas.microsoft.com/office/drawing/2014/main" id="{2928C661-5EC6-711B-5CB8-6CF627C3D1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6D3B7C-0F47-00D2-D822-9A69F2DE462D}"/>
              </a:ext>
            </a:extLst>
          </p:cNvPr>
          <p:cNvSpPr>
            <a:spLocks noGrp="1"/>
          </p:cNvSpPr>
          <p:nvPr>
            <p:ph type="sldNum" sz="quarter" idx="12"/>
          </p:nvPr>
        </p:nvSpPr>
        <p:spPr/>
        <p:txBody>
          <a:bodyPr/>
          <a:lstStyle/>
          <a:p>
            <a:fld id="{F12C4ABD-0EC9-44AC-AB17-C43CD47F8E55}" type="slidenum">
              <a:rPr lang="en-US" smtClean="0"/>
              <a:t>‹#›</a:t>
            </a:fld>
            <a:endParaRPr lang="en-US"/>
          </a:p>
        </p:txBody>
      </p:sp>
    </p:spTree>
    <p:extLst>
      <p:ext uri="{BB962C8B-B14F-4D97-AF65-F5344CB8AC3E}">
        <p14:creationId xmlns:p14="http://schemas.microsoft.com/office/powerpoint/2010/main" val="1487666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4A5F6-E54F-3F16-D62D-9BE4F6AC74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F6FAE2-4D77-2793-EEED-C762FCEC46DB}"/>
              </a:ext>
            </a:extLst>
          </p:cNvPr>
          <p:cNvSpPr>
            <a:spLocks noGrp="1"/>
          </p:cNvSpPr>
          <p:nvPr>
            <p:ph type="dt" sz="half" idx="10"/>
          </p:nvPr>
        </p:nvSpPr>
        <p:spPr/>
        <p:txBody>
          <a:bodyPr/>
          <a:lstStyle/>
          <a:p>
            <a:fld id="{DA957112-1CE2-4CF8-B100-B0037AA5CF82}" type="datetime1">
              <a:rPr lang="en-US" smtClean="0"/>
              <a:t>10/21/2024</a:t>
            </a:fld>
            <a:endParaRPr lang="en-US"/>
          </a:p>
        </p:txBody>
      </p:sp>
      <p:sp>
        <p:nvSpPr>
          <p:cNvPr id="4" name="Footer Placeholder 3">
            <a:extLst>
              <a:ext uri="{FF2B5EF4-FFF2-40B4-BE49-F238E27FC236}">
                <a16:creationId xmlns:a16="http://schemas.microsoft.com/office/drawing/2014/main" id="{1301AB13-DE51-700E-7900-BFC332AE15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AA89BF-09A5-FC3B-422D-7CFCC76DB416}"/>
              </a:ext>
            </a:extLst>
          </p:cNvPr>
          <p:cNvSpPr>
            <a:spLocks noGrp="1"/>
          </p:cNvSpPr>
          <p:nvPr>
            <p:ph type="sldNum" sz="quarter" idx="12"/>
          </p:nvPr>
        </p:nvSpPr>
        <p:spPr/>
        <p:txBody>
          <a:bodyPr/>
          <a:lstStyle/>
          <a:p>
            <a:fld id="{F12C4ABD-0EC9-44AC-AB17-C43CD47F8E55}" type="slidenum">
              <a:rPr lang="en-US" smtClean="0"/>
              <a:t>‹#›</a:t>
            </a:fld>
            <a:endParaRPr lang="en-US"/>
          </a:p>
        </p:txBody>
      </p:sp>
    </p:spTree>
    <p:extLst>
      <p:ext uri="{BB962C8B-B14F-4D97-AF65-F5344CB8AC3E}">
        <p14:creationId xmlns:p14="http://schemas.microsoft.com/office/powerpoint/2010/main" val="1983608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01809D-BFED-EE11-DB49-08959E0F474D}"/>
              </a:ext>
            </a:extLst>
          </p:cNvPr>
          <p:cNvSpPr>
            <a:spLocks noGrp="1"/>
          </p:cNvSpPr>
          <p:nvPr>
            <p:ph type="dt" sz="half" idx="10"/>
          </p:nvPr>
        </p:nvSpPr>
        <p:spPr/>
        <p:txBody>
          <a:bodyPr/>
          <a:lstStyle/>
          <a:p>
            <a:fld id="{A511DF33-CE03-4800-B77F-C038546FA218}" type="datetime1">
              <a:rPr lang="en-US" smtClean="0"/>
              <a:t>10/21/2024</a:t>
            </a:fld>
            <a:endParaRPr lang="en-US"/>
          </a:p>
        </p:txBody>
      </p:sp>
      <p:sp>
        <p:nvSpPr>
          <p:cNvPr id="3" name="Footer Placeholder 2">
            <a:extLst>
              <a:ext uri="{FF2B5EF4-FFF2-40B4-BE49-F238E27FC236}">
                <a16:creationId xmlns:a16="http://schemas.microsoft.com/office/drawing/2014/main" id="{220A8883-E878-4994-6609-65887B1C43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6E59E8-2B4B-8467-FEF2-0A1253184E77}"/>
              </a:ext>
            </a:extLst>
          </p:cNvPr>
          <p:cNvSpPr>
            <a:spLocks noGrp="1"/>
          </p:cNvSpPr>
          <p:nvPr>
            <p:ph type="sldNum" sz="quarter" idx="12"/>
          </p:nvPr>
        </p:nvSpPr>
        <p:spPr/>
        <p:txBody>
          <a:bodyPr/>
          <a:lstStyle/>
          <a:p>
            <a:fld id="{F12C4ABD-0EC9-44AC-AB17-C43CD47F8E55}" type="slidenum">
              <a:rPr lang="en-US" smtClean="0"/>
              <a:t>‹#›</a:t>
            </a:fld>
            <a:endParaRPr lang="en-US"/>
          </a:p>
        </p:txBody>
      </p:sp>
    </p:spTree>
    <p:extLst>
      <p:ext uri="{BB962C8B-B14F-4D97-AF65-F5344CB8AC3E}">
        <p14:creationId xmlns:p14="http://schemas.microsoft.com/office/powerpoint/2010/main" val="221183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502C0-FB01-F7B2-293F-595C030BBE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AB7D9D-63EB-B17A-1E64-D69136C45B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FDBD47-663B-3BC6-A838-A634330789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462689-3AF2-D37F-AA0C-61F62A7273FD}"/>
              </a:ext>
            </a:extLst>
          </p:cNvPr>
          <p:cNvSpPr>
            <a:spLocks noGrp="1"/>
          </p:cNvSpPr>
          <p:nvPr>
            <p:ph type="dt" sz="half" idx="10"/>
          </p:nvPr>
        </p:nvSpPr>
        <p:spPr/>
        <p:txBody>
          <a:bodyPr/>
          <a:lstStyle/>
          <a:p>
            <a:fld id="{B7BF545B-D5CE-4383-B060-1333A2E575B1}" type="datetime1">
              <a:rPr lang="en-US" smtClean="0"/>
              <a:t>10/21/2024</a:t>
            </a:fld>
            <a:endParaRPr lang="en-US"/>
          </a:p>
        </p:txBody>
      </p:sp>
      <p:sp>
        <p:nvSpPr>
          <p:cNvPr id="6" name="Footer Placeholder 5">
            <a:extLst>
              <a:ext uri="{FF2B5EF4-FFF2-40B4-BE49-F238E27FC236}">
                <a16:creationId xmlns:a16="http://schemas.microsoft.com/office/drawing/2014/main" id="{068D7980-B092-D0EE-B67B-C4C087E837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F563AF-F9C9-469B-3A81-406490D758C7}"/>
              </a:ext>
            </a:extLst>
          </p:cNvPr>
          <p:cNvSpPr>
            <a:spLocks noGrp="1"/>
          </p:cNvSpPr>
          <p:nvPr>
            <p:ph type="sldNum" sz="quarter" idx="12"/>
          </p:nvPr>
        </p:nvSpPr>
        <p:spPr/>
        <p:txBody>
          <a:bodyPr/>
          <a:lstStyle/>
          <a:p>
            <a:fld id="{F12C4ABD-0EC9-44AC-AB17-C43CD47F8E55}" type="slidenum">
              <a:rPr lang="en-US" smtClean="0"/>
              <a:t>‹#›</a:t>
            </a:fld>
            <a:endParaRPr lang="en-US"/>
          </a:p>
        </p:txBody>
      </p:sp>
    </p:spTree>
    <p:extLst>
      <p:ext uri="{BB962C8B-B14F-4D97-AF65-F5344CB8AC3E}">
        <p14:creationId xmlns:p14="http://schemas.microsoft.com/office/powerpoint/2010/main" val="575669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42F9D-C371-FD7F-13E4-1D25D1D524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7FC5F6-D4FE-EF0C-1831-CF82D993AC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9A0495-BCCE-5708-F94B-E5301C6BD3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3834E0-D133-FF6F-D148-956C4BA726D3}"/>
              </a:ext>
            </a:extLst>
          </p:cNvPr>
          <p:cNvSpPr>
            <a:spLocks noGrp="1"/>
          </p:cNvSpPr>
          <p:nvPr>
            <p:ph type="dt" sz="half" idx="10"/>
          </p:nvPr>
        </p:nvSpPr>
        <p:spPr/>
        <p:txBody>
          <a:bodyPr/>
          <a:lstStyle/>
          <a:p>
            <a:fld id="{DE1DE913-57E7-4930-90A4-68D06CDFF3BA}" type="datetime1">
              <a:rPr lang="en-US" smtClean="0"/>
              <a:t>10/21/2024</a:t>
            </a:fld>
            <a:endParaRPr lang="en-US"/>
          </a:p>
        </p:txBody>
      </p:sp>
      <p:sp>
        <p:nvSpPr>
          <p:cNvPr id="6" name="Footer Placeholder 5">
            <a:extLst>
              <a:ext uri="{FF2B5EF4-FFF2-40B4-BE49-F238E27FC236}">
                <a16:creationId xmlns:a16="http://schemas.microsoft.com/office/drawing/2014/main" id="{D8FF6A86-17EF-8CC7-9853-41B09B7428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57502F-986C-02B3-1114-EE9897A8989E}"/>
              </a:ext>
            </a:extLst>
          </p:cNvPr>
          <p:cNvSpPr>
            <a:spLocks noGrp="1"/>
          </p:cNvSpPr>
          <p:nvPr>
            <p:ph type="sldNum" sz="quarter" idx="12"/>
          </p:nvPr>
        </p:nvSpPr>
        <p:spPr/>
        <p:txBody>
          <a:bodyPr/>
          <a:lstStyle/>
          <a:p>
            <a:fld id="{F12C4ABD-0EC9-44AC-AB17-C43CD47F8E55}" type="slidenum">
              <a:rPr lang="en-US" smtClean="0"/>
              <a:t>‹#›</a:t>
            </a:fld>
            <a:endParaRPr lang="en-US"/>
          </a:p>
        </p:txBody>
      </p:sp>
    </p:spTree>
    <p:extLst>
      <p:ext uri="{BB962C8B-B14F-4D97-AF65-F5344CB8AC3E}">
        <p14:creationId xmlns:p14="http://schemas.microsoft.com/office/powerpoint/2010/main" val="821294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3A20BA-FD27-B130-4589-9D4814C55F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5CB042-0750-1FAE-8AA7-C137831FD3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C554F-B488-DD36-2626-419F84BA11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52FAC96-CD2C-46F2-81CE-9D9B4C39B61F}" type="datetime1">
              <a:rPr lang="en-US" smtClean="0"/>
              <a:t>10/21/2024</a:t>
            </a:fld>
            <a:endParaRPr lang="en-US"/>
          </a:p>
        </p:txBody>
      </p:sp>
      <p:sp>
        <p:nvSpPr>
          <p:cNvPr id="5" name="Footer Placeholder 4">
            <a:extLst>
              <a:ext uri="{FF2B5EF4-FFF2-40B4-BE49-F238E27FC236}">
                <a16:creationId xmlns:a16="http://schemas.microsoft.com/office/drawing/2014/main" id="{059E6CD1-62FE-722B-32B3-B1DD04E6DE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F897C28-00A6-F454-85B9-EACF54D97E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12C4ABD-0EC9-44AC-AB17-C43CD47F8E55}" type="slidenum">
              <a:rPr lang="en-US" smtClean="0"/>
              <a:t>‹#›</a:t>
            </a:fld>
            <a:endParaRPr lang="en-US"/>
          </a:p>
        </p:txBody>
      </p:sp>
    </p:spTree>
    <p:extLst>
      <p:ext uri="{BB962C8B-B14F-4D97-AF65-F5344CB8AC3E}">
        <p14:creationId xmlns:p14="http://schemas.microsoft.com/office/powerpoint/2010/main" val="1592234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amazon.com/PLRA-Handbook-Practice-Prison-Litigation-ebook/dp/B09YBD9VTW/"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46708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AutoShape 4">
            <a:extLst>
              <a:ext uri="{FF2B5EF4-FFF2-40B4-BE49-F238E27FC236}">
                <a16:creationId xmlns:a16="http://schemas.microsoft.com/office/drawing/2014/main" id="{48216CF8-8C5C-076C-A70E-CFA2BF9C3619}"/>
              </a:ext>
            </a:extLst>
          </p:cNvPr>
          <p:cNvSpPr>
            <a:spLocks noGrp="1" noChangeAspect="1" noChangeArrowheads="1"/>
          </p:cNvSpPr>
          <p:nvPr>
            <p:ph type="ctrTitle"/>
          </p:nvPr>
        </p:nvSpPr>
        <p:spPr bwMode="auto">
          <a:xfrm>
            <a:off x="160020" y="121466"/>
            <a:ext cx="12031980" cy="663366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0000"/>
          </a:bodyPr>
          <a:lstStyle/>
          <a:p>
            <a:r>
              <a:rPr lang="en-US" b="0" i="0" dirty="0">
                <a:solidFill>
                  <a:srgbClr val="FFFFFF"/>
                </a:solidFill>
                <a:effectLst/>
                <a:latin typeface="Playfair Display" panose="00000500000000000000" pitchFamily="2" charset="0"/>
              </a:rPr>
              <a:t>Prison Law &amp; Advocacy Conference (PLAC):</a:t>
            </a:r>
            <a:br>
              <a:rPr lang="en-US" b="0" i="0" dirty="0">
                <a:solidFill>
                  <a:srgbClr val="FFFFFF"/>
                </a:solidFill>
                <a:effectLst/>
                <a:latin typeface="Playfair Display" panose="00000500000000000000" pitchFamily="2" charset="0"/>
              </a:rPr>
            </a:br>
            <a:br>
              <a:rPr lang="en-US" sz="3100" b="0" i="0" dirty="0">
                <a:solidFill>
                  <a:srgbClr val="FFFFFF"/>
                </a:solidFill>
                <a:effectLst/>
                <a:latin typeface="Playfair Display" panose="00000500000000000000" pitchFamily="2" charset="0"/>
              </a:rPr>
            </a:br>
            <a:r>
              <a:rPr lang="en-US" b="0" i="0" dirty="0">
                <a:solidFill>
                  <a:srgbClr val="FFFFFF"/>
                </a:solidFill>
                <a:effectLst/>
                <a:latin typeface="Playfair Display" panose="00000500000000000000" pitchFamily="2" charset="0"/>
              </a:rPr>
              <a:t>Working with and around the PLRA</a:t>
            </a:r>
            <a:br>
              <a:rPr lang="en-US" b="0" i="0" dirty="0">
                <a:solidFill>
                  <a:srgbClr val="FFFFFF"/>
                </a:solidFill>
                <a:effectLst/>
                <a:latin typeface="Playfair Display" panose="00000500000000000000" pitchFamily="2" charset="0"/>
              </a:rPr>
            </a:br>
            <a:br>
              <a:rPr lang="en-US" b="0" i="0" dirty="0">
                <a:solidFill>
                  <a:srgbClr val="FFFFFF"/>
                </a:solidFill>
                <a:effectLst/>
                <a:latin typeface="Playfair Display" panose="00000500000000000000" pitchFamily="2" charset="0"/>
              </a:rPr>
            </a:br>
            <a:br>
              <a:rPr lang="en-US" b="0" i="0" dirty="0">
                <a:solidFill>
                  <a:srgbClr val="FFFFFF"/>
                </a:solidFill>
                <a:effectLst/>
                <a:latin typeface="Playfair Display" panose="00000500000000000000" pitchFamily="2" charset="0"/>
              </a:rPr>
            </a:br>
            <a:br>
              <a:rPr lang="en-US" b="0" i="0" dirty="0">
                <a:solidFill>
                  <a:srgbClr val="FFFFFF"/>
                </a:solidFill>
                <a:effectLst/>
                <a:latin typeface="Playfair Display" panose="00000500000000000000" pitchFamily="2" charset="0"/>
              </a:rPr>
            </a:br>
            <a:br>
              <a:rPr lang="en-US" b="0" i="0" dirty="0">
                <a:solidFill>
                  <a:srgbClr val="FFFFFF"/>
                </a:solidFill>
                <a:effectLst/>
                <a:latin typeface="Playfair Display" panose="00000500000000000000" pitchFamily="2" charset="0"/>
              </a:rPr>
            </a:br>
            <a:br>
              <a:rPr lang="en-US" sz="3100" b="0" i="0" dirty="0">
                <a:solidFill>
                  <a:srgbClr val="FFFFFF"/>
                </a:solidFill>
                <a:effectLst/>
                <a:latin typeface="Playfair Display" panose="00000500000000000000" pitchFamily="2" charset="0"/>
              </a:rPr>
            </a:br>
            <a:r>
              <a:rPr lang="en-US" sz="3600" b="0" i="0" dirty="0">
                <a:effectLst/>
                <a:latin typeface="Playfair Display" panose="00000500000000000000" pitchFamily="2" charset="0"/>
              </a:rPr>
              <a:t>Friday, Oct. 18, 2024</a:t>
            </a:r>
            <a:endParaRPr lang="en-US" sz="3600" dirty="0"/>
          </a:p>
        </p:txBody>
      </p:sp>
      <p:sp>
        <p:nvSpPr>
          <p:cNvPr id="8" name="AutoShape 6">
            <a:extLst>
              <a:ext uri="{FF2B5EF4-FFF2-40B4-BE49-F238E27FC236}">
                <a16:creationId xmlns:a16="http://schemas.microsoft.com/office/drawing/2014/main" id="{7225A3FD-7A8A-7EE4-9D48-352C30D06A4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11E90684-59B3-F5BC-B084-5C6E4165FB21}"/>
              </a:ext>
            </a:extLst>
          </p:cNvPr>
          <p:cNvPicPr>
            <a:picLocks noChangeAspect="1"/>
          </p:cNvPicPr>
          <p:nvPr/>
        </p:nvPicPr>
        <p:blipFill>
          <a:blip r:embed="rId2"/>
          <a:stretch>
            <a:fillRect/>
          </a:stretch>
        </p:blipFill>
        <p:spPr>
          <a:xfrm>
            <a:off x="4392662" y="3017520"/>
            <a:ext cx="3566695" cy="2854411"/>
          </a:xfrm>
          <a:prstGeom prst="rect">
            <a:avLst/>
          </a:prstGeom>
        </p:spPr>
      </p:pic>
      <p:sp>
        <p:nvSpPr>
          <p:cNvPr id="2" name="Slide Number Placeholder 1">
            <a:extLst>
              <a:ext uri="{FF2B5EF4-FFF2-40B4-BE49-F238E27FC236}">
                <a16:creationId xmlns:a16="http://schemas.microsoft.com/office/drawing/2014/main" id="{57097DFB-60A7-6283-AF06-C76E8146D41D}"/>
              </a:ext>
            </a:extLst>
          </p:cNvPr>
          <p:cNvSpPr>
            <a:spLocks noGrp="1"/>
          </p:cNvSpPr>
          <p:nvPr>
            <p:ph type="sldNum" sz="quarter" idx="12"/>
          </p:nvPr>
        </p:nvSpPr>
        <p:spPr/>
        <p:txBody>
          <a:bodyPr/>
          <a:lstStyle/>
          <a:p>
            <a:fld id="{F12C4ABD-0EC9-44AC-AB17-C43CD47F8E55}" type="slidenum">
              <a:rPr lang="en-US" smtClean="0"/>
              <a:t>1</a:t>
            </a:fld>
            <a:endParaRPr lang="en-US"/>
          </a:p>
        </p:txBody>
      </p:sp>
    </p:spTree>
    <p:extLst>
      <p:ext uri="{BB962C8B-B14F-4D97-AF65-F5344CB8AC3E}">
        <p14:creationId xmlns:p14="http://schemas.microsoft.com/office/powerpoint/2010/main" val="1419461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54000" y="114300"/>
            <a:ext cx="3098799" cy="2565400"/>
          </a:xfrm>
        </p:spPr>
        <p:txBody>
          <a:bodyPr>
            <a:normAutofit/>
          </a:bodyPr>
          <a:lstStyle/>
          <a:p>
            <a:r>
              <a:rPr lang="en-US" b="1" dirty="0"/>
              <a:t>Shrinking Court Supervision</a:t>
            </a:r>
          </a:p>
        </p:txBody>
      </p:sp>
      <p:pic>
        <p:nvPicPr>
          <p:cNvPr id="3" name="Content Placeholder 2"/>
          <p:cNvPicPr>
            <a:picLocks noGrp="1" noChangeAspect="1"/>
          </p:cNvPicPr>
          <p:nvPr>
            <p:ph idx="1"/>
          </p:nvPr>
        </p:nvPicPr>
        <p:blipFill>
          <a:blip r:embed="rId2"/>
          <a:stretch>
            <a:fillRect/>
          </a:stretch>
        </p:blipFill>
        <p:spPr>
          <a:xfrm>
            <a:off x="3969143" y="-7143"/>
            <a:ext cx="8222857" cy="6865143"/>
          </a:xfrm>
          <a:prstGeom prst="rect">
            <a:avLst/>
          </a:prstGeom>
        </p:spPr>
      </p:pic>
      <p:sp>
        <p:nvSpPr>
          <p:cNvPr id="2" name="Slide Number Placeholder 1">
            <a:extLst>
              <a:ext uri="{FF2B5EF4-FFF2-40B4-BE49-F238E27FC236}">
                <a16:creationId xmlns:a16="http://schemas.microsoft.com/office/drawing/2014/main" id="{F08A9E3F-A2B3-8F0B-47D5-3DA62880EF38}"/>
              </a:ext>
            </a:extLst>
          </p:cNvPr>
          <p:cNvSpPr>
            <a:spLocks noGrp="1"/>
          </p:cNvSpPr>
          <p:nvPr>
            <p:ph type="sldNum" sz="quarter" idx="12"/>
          </p:nvPr>
        </p:nvSpPr>
        <p:spPr/>
        <p:txBody>
          <a:bodyPr/>
          <a:lstStyle/>
          <a:p>
            <a:fld id="{F12C4ABD-0EC9-44AC-AB17-C43CD47F8E55}" type="slidenum">
              <a:rPr lang="en-US" smtClean="0"/>
              <a:t>10</a:t>
            </a:fld>
            <a:endParaRPr lang="en-US"/>
          </a:p>
        </p:txBody>
      </p:sp>
    </p:spTree>
    <p:extLst>
      <p:ext uri="{BB962C8B-B14F-4D97-AF65-F5344CB8AC3E}">
        <p14:creationId xmlns:p14="http://schemas.microsoft.com/office/powerpoint/2010/main" val="1937197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54001" y="114300"/>
            <a:ext cx="3089274" cy="2565400"/>
          </a:xfrm>
        </p:spPr>
        <p:txBody>
          <a:bodyPr>
            <a:normAutofit/>
          </a:bodyPr>
          <a:lstStyle/>
          <a:p>
            <a:r>
              <a:rPr lang="en-US" b="1" dirty="0"/>
              <a:t>Shrinking Court Supervision</a:t>
            </a:r>
          </a:p>
        </p:txBody>
      </p:sp>
      <p:pic>
        <p:nvPicPr>
          <p:cNvPr id="4" name="Content Placeholder 3"/>
          <p:cNvPicPr>
            <a:picLocks noGrp="1" noChangeAspect="1"/>
          </p:cNvPicPr>
          <p:nvPr>
            <p:ph idx="1"/>
          </p:nvPr>
        </p:nvPicPr>
        <p:blipFill>
          <a:blip r:embed="rId2"/>
          <a:stretch>
            <a:fillRect/>
          </a:stretch>
        </p:blipFill>
        <p:spPr>
          <a:xfrm>
            <a:off x="3969143" y="-7143"/>
            <a:ext cx="8222857" cy="6865143"/>
          </a:xfrm>
          <a:prstGeom prst="rect">
            <a:avLst/>
          </a:prstGeom>
        </p:spPr>
      </p:pic>
      <p:sp>
        <p:nvSpPr>
          <p:cNvPr id="2" name="Slide Number Placeholder 1">
            <a:extLst>
              <a:ext uri="{FF2B5EF4-FFF2-40B4-BE49-F238E27FC236}">
                <a16:creationId xmlns:a16="http://schemas.microsoft.com/office/drawing/2014/main" id="{13559BBB-1D95-2F98-92C2-CF021DE10747}"/>
              </a:ext>
            </a:extLst>
          </p:cNvPr>
          <p:cNvSpPr>
            <a:spLocks noGrp="1"/>
          </p:cNvSpPr>
          <p:nvPr>
            <p:ph type="sldNum" sz="quarter" idx="12"/>
          </p:nvPr>
        </p:nvSpPr>
        <p:spPr/>
        <p:txBody>
          <a:bodyPr/>
          <a:lstStyle/>
          <a:p>
            <a:fld id="{F12C4ABD-0EC9-44AC-AB17-C43CD47F8E55}" type="slidenum">
              <a:rPr lang="en-US" smtClean="0"/>
              <a:t>11</a:t>
            </a:fld>
            <a:endParaRPr lang="en-US"/>
          </a:p>
        </p:txBody>
      </p:sp>
    </p:spTree>
    <p:extLst>
      <p:ext uri="{BB962C8B-B14F-4D97-AF65-F5344CB8AC3E}">
        <p14:creationId xmlns:p14="http://schemas.microsoft.com/office/powerpoint/2010/main" val="343739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54001" y="114300"/>
            <a:ext cx="3051174" cy="2565400"/>
          </a:xfrm>
        </p:spPr>
        <p:txBody>
          <a:bodyPr>
            <a:normAutofit/>
          </a:bodyPr>
          <a:lstStyle/>
          <a:p>
            <a:r>
              <a:rPr lang="en-US" b="1" dirty="0"/>
              <a:t>Shrinking Court Supervision</a:t>
            </a:r>
          </a:p>
        </p:txBody>
      </p:sp>
      <p:pic>
        <p:nvPicPr>
          <p:cNvPr id="3" name="Content Placeholder 2"/>
          <p:cNvPicPr>
            <a:picLocks noGrp="1" noChangeAspect="1"/>
          </p:cNvPicPr>
          <p:nvPr>
            <p:ph idx="1"/>
          </p:nvPr>
        </p:nvPicPr>
        <p:blipFill>
          <a:blip r:embed="rId2"/>
          <a:stretch>
            <a:fillRect/>
          </a:stretch>
        </p:blipFill>
        <p:spPr>
          <a:xfrm>
            <a:off x="3969143" y="-7143"/>
            <a:ext cx="8222857" cy="6865143"/>
          </a:xfrm>
          <a:prstGeom prst="rect">
            <a:avLst/>
          </a:prstGeom>
        </p:spPr>
      </p:pic>
      <p:sp>
        <p:nvSpPr>
          <p:cNvPr id="2" name="Slide Number Placeholder 1">
            <a:extLst>
              <a:ext uri="{FF2B5EF4-FFF2-40B4-BE49-F238E27FC236}">
                <a16:creationId xmlns:a16="http://schemas.microsoft.com/office/drawing/2014/main" id="{EB86FCA6-AAFB-9ADB-D247-27C09DAF790A}"/>
              </a:ext>
            </a:extLst>
          </p:cNvPr>
          <p:cNvSpPr>
            <a:spLocks noGrp="1"/>
          </p:cNvSpPr>
          <p:nvPr>
            <p:ph type="sldNum" sz="quarter" idx="12"/>
          </p:nvPr>
        </p:nvSpPr>
        <p:spPr/>
        <p:txBody>
          <a:bodyPr/>
          <a:lstStyle/>
          <a:p>
            <a:fld id="{F12C4ABD-0EC9-44AC-AB17-C43CD47F8E55}" type="slidenum">
              <a:rPr lang="en-US" smtClean="0"/>
              <a:t>12</a:t>
            </a:fld>
            <a:endParaRPr lang="en-US"/>
          </a:p>
        </p:txBody>
      </p:sp>
    </p:spTree>
    <p:extLst>
      <p:ext uri="{BB962C8B-B14F-4D97-AF65-F5344CB8AC3E}">
        <p14:creationId xmlns:p14="http://schemas.microsoft.com/office/powerpoint/2010/main" val="2655798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54000" y="114300"/>
            <a:ext cx="3041649" cy="2565400"/>
          </a:xfrm>
        </p:spPr>
        <p:txBody>
          <a:bodyPr>
            <a:normAutofit/>
          </a:bodyPr>
          <a:lstStyle/>
          <a:p>
            <a:r>
              <a:rPr lang="en-US" b="1" dirty="0"/>
              <a:t>Shrinking Court Supervision</a:t>
            </a:r>
          </a:p>
        </p:txBody>
      </p:sp>
      <p:pic>
        <p:nvPicPr>
          <p:cNvPr id="4" name="Content Placeholder 3"/>
          <p:cNvPicPr>
            <a:picLocks noGrp="1" noChangeAspect="1"/>
          </p:cNvPicPr>
          <p:nvPr>
            <p:ph idx="1"/>
          </p:nvPr>
        </p:nvPicPr>
        <p:blipFill>
          <a:blip r:embed="rId2"/>
          <a:stretch>
            <a:fillRect/>
          </a:stretch>
        </p:blipFill>
        <p:spPr>
          <a:xfrm>
            <a:off x="3969143" y="-7143"/>
            <a:ext cx="8222857" cy="6865143"/>
          </a:xfrm>
          <a:prstGeom prst="rect">
            <a:avLst/>
          </a:prstGeom>
        </p:spPr>
      </p:pic>
      <p:sp>
        <p:nvSpPr>
          <p:cNvPr id="2" name="Slide Number Placeholder 1">
            <a:extLst>
              <a:ext uri="{FF2B5EF4-FFF2-40B4-BE49-F238E27FC236}">
                <a16:creationId xmlns:a16="http://schemas.microsoft.com/office/drawing/2014/main" id="{515DE30B-36B4-6498-B64A-B50A85FCE98C}"/>
              </a:ext>
            </a:extLst>
          </p:cNvPr>
          <p:cNvSpPr>
            <a:spLocks noGrp="1"/>
          </p:cNvSpPr>
          <p:nvPr>
            <p:ph type="sldNum" sz="quarter" idx="12"/>
          </p:nvPr>
        </p:nvSpPr>
        <p:spPr/>
        <p:txBody>
          <a:bodyPr/>
          <a:lstStyle/>
          <a:p>
            <a:fld id="{F12C4ABD-0EC9-44AC-AB17-C43CD47F8E55}" type="slidenum">
              <a:rPr lang="en-US" smtClean="0"/>
              <a:t>13</a:t>
            </a:fld>
            <a:endParaRPr lang="en-US"/>
          </a:p>
        </p:txBody>
      </p:sp>
    </p:spTree>
    <p:extLst>
      <p:ext uri="{BB962C8B-B14F-4D97-AF65-F5344CB8AC3E}">
        <p14:creationId xmlns:p14="http://schemas.microsoft.com/office/powerpoint/2010/main" val="3862595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54000" y="114300"/>
            <a:ext cx="3041649" cy="2565400"/>
          </a:xfrm>
        </p:spPr>
        <p:txBody>
          <a:bodyPr>
            <a:normAutofit/>
          </a:bodyPr>
          <a:lstStyle/>
          <a:p>
            <a:r>
              <a:rPr lang="en-US" b="1" dirty="0"/>
              <a:t>Shrinking Court Supervision</a:t>
            </a:r>
          </a:p>
        </p:txBody>
      </p:sp>
      <p:pic>
        <p:nvPicPr>
          <p:cNvPr id="3" name="Content Placeholder 2"/>
          <p:cNvPicPr>
            <a:picLocks noGrp="1" noChangeAspect="1"/>
          </p:cNvPicPr>
          <p:nvPr>
            <p:ph idx="1"/>
          </p:nvPr>
        </p:nvPicPr>
        <p:blipFill>
          <a:blip r:embed="rId2"/>
          <a:stretch>
            <a:fillRect/>
          </a:stretch>
        </p:blipFill>
        <p:spPr>
          <a:xfrm>
            <a:off x="3969143" y="-7143"/>
            <a:ext cx="8222857" cy="6865143"/>
          </a:xfrm>
          <a:prstGeom prst="rect">
            <a:avLst/>
          </a:prstGeom>
        </p:spPr>
      </p:pic>
      <p:sp>
        <p:nvSpPr>
          <p:cNvPr id="2" name="Slide Number Placeholder 1">
            <a:extLst>
              <a:ext uri="{FF2B5EF4-FFF2-40B4-BE49-F238E27FC236}">
                <a16:creationId xmlns:a16="http://schemas.microsoft.com/office/drawing/2014/main" id="{5A6ED2BD-E235-EF4C-985A-8E85CD549517}"/>
              </a:ext>
            </a:extLst>
          </p:cNvPr>
          <p:cNvSpPr>
            <a:spLocks noGrp="1"/>
          </p:cNvSpPr>
          <p:nvPr>
            <p:ph type="sldNum" sz="quarter" idx="12"/>
          </p:nvPr>
        </p:nvSpPr>
        <p:spPr/>
        <p:txBody>
          <a:bodyPr/>
          <a:lstStyle/>
          <a:p>
            <a:fld id="{F12C4ABD-0EC9-44AC-AB17-C43CD47F8E55}" type="slidenum">
              <a:rPr lang="en-US" smtClean="0"/>
              <a:t>14</a:t>
            </a:fld>
            <a:endParaRPr lang="en-US"/>
          </a:p>
        </p:txBody>
      </p:sp>
    </p:spTree>
    <p:extLst>
      <p:ext uri="{BB962C8B-B14F-4D97-AF65-F5344CB8AC3E}">
        <p14:creationId xmlns:p14="http://schemas.microsoft.com/office/powerpoint/2010/main" val="3327855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54000" y="114300"/>
            <a:ext cx="3041649" cy="2565400"/>
          </a:xfrm>
        </p:spPr>
        <p:txBody>
          <a:bodyPr>
            <a:normAutofit/>
          </a:bodyPr>
          <a:lstStyle/>
          <a:p>
            <a:r>
              <a:rPr lang="en-US" b="1" dirty="0"/>
              <a:t>Shrinking Court Supervision</a:t>
            </a:r>
          </a:p>
        </p:txBody>
      </p:sp>
      <p:pic>
        <p:nvPicPr>
          <p:cNvPr id="3" name="Content Placeholder 2"/>
          <p:cNvPicPr>
            <a:picLocks noGrp="1" noChangeAspect="1"/>
          </p:cNvPicPr>
          <p:nvPr>
            <p:ph idx="1"/>
          </p:nvPr>
        </p:nvPicPr>
        <p:blipFill>
          <a:blip r:embed="rId2"/>
          <a:stretch>
            <a:fillRect/>
          </a:stretch>
        </p:blipFill>
        <p:spPr>
          <a:xfrm>
            <a:off x="3969143" y="-7143"/>
            <a:ext cx="8222857" cy="6865143"/>
          </a:xfrm>
          <a:prstGeom prst="rect">
            <a:avLst/>
          </a:prstGeom>
        </p:spPr>
      </p:pic>
      <p:sp>
        <p:nvSpPr>
          <p:cNvPr id="2" name="Slide Number Placeholder 1">
            <a:extLst>
              <a:ext uri="{FF2B5EF4-FFF2-40B4-BE49-F238E27FC236}">
                <a16:creationId xmlns:a16="http://schemas.microsoft.com/office/drawing/2014/main" id="{8DD1107B-2FF9-1C7E-5FC7-CCEF5693CFED}"/>
              </a:ext>
            </a:extLst>
          </p:cNvPr>
          <p:cNvSpPr>
            <a:spLocks noGrp="1"/>
          </p:cNvSpPr>
          <p:nvPr>
            <p:ph type="sldNum" sz="quarter" idx="12"/>
          </p:nvPr>
        </p:nvSpPr>
        <p:spPr/>
        <p:txBody>
          <a:bodyPr/>
          <a:lstStyle/>
          <a:p>
            <a:fld id="{F12C4ABD-0EC9-44AC-AB17-C43CD47F8E55}" type="slidenum">
              <a:rPr lang="en-US" smtClean="0"/>
              <a:t>15</a:t>
            </a:fld>
            <a:endParaRPr lang="en-US"/>
          </a:p>
        </p:txBody>
      </p:sp>
    </p:spTree>
    <p:extLst>
      <p:ext uri="{BB962C8B-B14F-4D97-AF65-F5344CB8AC3E}">
        <p14:creationId xmlns:p14="http://schemas.microsoft.com/office/powerpoint/2010/main" val="1657952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7F42F-89A6-0F2E-339D-A27E072F2D7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E87A5D14-5BB3-9762-22C3-A6B219C28F17}"/>
              </a:ext>
            </a:extLst>
          </p:cNvPr>
          <p:cNvSpPr>
            <a:spLocks noGrp="1"/>
          </p:cNvSpPr>
          <p:nvPr>
            <p:ph idx="1"/>
          </p:nvPr>
        </p:nvSpPr>
        <p:spPr/>
        <p:txBody>
          <a:bodyPr>
            <a:normAutofit fontScale="92500" lnSpcReduction="10000"/>
          </a:bodyPr>
          <a:lstStyle/>
          <a:p>
            <a:pPr marL="514350" indent="-514350">
              <a:buFont typeface="+mj-lt"/>
              <a:buAutoNum type="arabicPeriod"/>
            </a:pPr>
            <a:r>
              <a:rPr lang="en-US" dirty="0">
                <a:solidFill>
                  <a:schemeClr val="bg1">
                    <a:lumMod val="65000"/>
                  </a:schemeClr>
                </a:solidFill>
              </a:rPr>
              <a:t>Background statistics</a:t>
            </a:r>
          </a:p>
          <a:p>
            <a:pPr marL="514350" indent="-514350">
              <a:buFont typeface="+mj-lt"/>
              <a:buAutoNum type="arabicPeriod"/>
            </a:pPr>
            <a:r>
              <a:rPr lang="en-US" dirty="0"/>
              <a:t>Exhaustion (Developing law on unavailability)</a:t>
            </a:r>
          </a:p>
          <a:p>
            <a:pPr marL="514350" indent="-514350">
              <a:buFont typeface="+mj-lt"/>
              <a:buAutoNum type="arabicPeriod"/>
            </a:pPr>
            <a:r>
              <a:rPr lang="en-US" dirty="0">
                <a:solidFill>
                  <a:schemeClr val="bg1">
                    <a:lumMod val="65000"/>
                  </a:schemeClr>
                </a:solidFill>
              </a:rPr>
              <a:t>Physical injury provision</a:t>
            </a:r>
          </a:p>
          <a:p>
            <a:pPr marL="514350" indent="-514350">
              <a:buFont typeface="+mj-lt"/>
              <a:buAutoNum type="arabicPeriod"/>
            </a:pPr>
            <a:r>
              <a:rPr lang="en-US" dirty="0">
                <a:solidFill>
                  <a:schemeClr val="bg1">
                    <a:lumMod val="65000"/>
                  </a:schemeClr>
                </a:solidFill>
              </a:rPr>
              <a:t>Plaintiff types</a:t>
            </a:r>
          </a:p>
          <a:p>
            <a:pPr lvl="1"/>
            <a:r>
              <a:rPr lang="en-US" dirty="0">
                <a:solidFill>
                  <a:schemeClr val="bg1">
                    <a:lumMod val="65000"/>
                  </a:schemeClr>
                </a:solidFill>
              </a:rPr>
              <a:t>Organizational plaintiffs (including </a:t>
            </a:r>
            <a:r>
              <a:rPr lang="en-US" dirty="0" err="1">
                <a:solidFill>
                  <a:schemeClr val="bg1">
                    <a:lumMod val="65000"/>
                  </a:schemeClr>
                </a:solidFill>
              </a:rPr>
              <a:t>P&amp;As</a:t>
            </a:r>
            <a:r>
              <a:rPr lang="en-US" dirty="0">
                <a:solidFill>
                  <a:schemeClr val="bg1">
                    <a:lumMod val="65000"/>
                  </a:schemeClr>
                </a:solidFill>
              </a:rPr>
              <a:t>)</a:t>
            </a:r>
          </a:p>
          <a:p>
            <a:pPr lvl="1"/>
            <a:r>
              <a:rPr lang="en-US" dirty="0">
                <a:solidFill>
                  <a:schemeClr val="bg1">
                    <a:lumMod val="65000"/>
                  </a:schemeClr>
                </a:solidFill>
              </a:rPr>
              <a:t>Non-prisoner plaintiffs</a:t>
            </a:r>
          </a:p>
          <a:p>
            <a:pPr marL="514350" indent="-514350">
              <a:buFont typeface="+mj-lt"/>
              <a:buAutoNum type="arabicPeriod"/>
            </a:pPr>
            <a:r>
              <a:rPr lang="en-US" dirty="0">
                <a:solidFill>
                  <a:schemeClr val="bg1">
                    <a:lumMod val="65000"/>
                  </a:schemeClr>
                </a:solidFill>
              </a:rPr>
              <a:t>Prospective Relief:</a:t>
            </a:r>
          </a:p>
          <a:p>
            <a:pPr lvl="1"/>
            <a:r>
              <a:rPr lang="en-US" dirty="0">
                <a:solidFill>
                  <a:schemeClr val="bg1">
                    <a:lumMod val="65000"/>
                  </a:schemeClr>
                </a:solidFill>
              </a:rPr>
              <a:t>Findings</a:t>
            </a:r>
          </a:p>
          <a:p>
            <a:pPr lvl="1"/>
            <a:r>
              <a:rPr lang="en-US" dirty="0">
                <a:solidFill>
                  <a:schemeClr val="bg1">
                    <a:lumMod val="65000"/>
                  </a:schemeClr>
                </a:solidFill>
              </a:rPr>
              <a:t>Termination waivers</a:t>
            </a:r>
          </a:p>
          <a:p>
            <a:pPr lvl="1"/>
            <a:r>
              <a:rPr lang="en-US" dirty="0">
                <a:solidFill>
                  <a:schemeClr val="bg1">
                    <a:lumMod val="65000"/>
                  </a:schemeClr>
                </a:solidFill>
              </a:rPr>
              <a:t>Being prepared for a termination motion</a:t>
            </a:r>
          </a:p>
          <a:p>
            <a:pPr marL="514350" indent="-514350">
              <a:buFont typeface="+mj-lt"/>
              <a:buAutoNum type="arabicPeriod"/>
            </a:pPr>
            <a:r>
              <a:rPr lang="en-US" dirty="0">
                <a:solidFill>
                  <a:schemeClr val="bg1">
                    <a:lumMod val="65000"/>
                  </a:schemeClr>
                </a:solidFill>
              </a:rPr>
              <a:t>Special Masters/Monitors/706 Experts</a:t>
            </a:r>
          </a:p>
        </p:txBody>
      </p:sp>
      <p:sp>
        <p:nvSpPr>
          <p:cNvPr id="4" name="Slide Number Placeholder 3">
            <a:extLst>
              <a:ext uri="{FF2B5EF4-FFF2-40B4-BE49-F238E27FC236}">
                <a16:creationId xmlns:a16="http://schemas.microsoft.com/office/drawing/2014/main" id="{D9F26AB3-5339-E0A3-B7FA-31D651690EDF}"/>
              </a:ext>
            </a:extLst>
          </p:cNvPr>
          <p:cNvSpPr>
            <a:spLocks noGrp="1"/>
          </p:cNvSpPr>
          <p:nvPr>
            <p:ph type="sldNum" sz="quarter" idx="12"/>
          </p:nvPr>
        </p:nvSpPr>
        <p:spPr/>
        <p:txBody>
          <a:bodyPr/>
          <a:lstStyle/>
          <a:p>
            <a:fld id="{F12C4ABD-0EC9-44AC-AB17-C43CD47F8E55}" type="slidenum">
              <a:rPr lang="en-US" smtClean="0"/>
              <a:t>16</a:t>
            </a:fld>
            <a:endParaRPr lang="en-US"/>
          </a:p>
        </p:txBody>
      </p:sp>
    </p:spTree>
    <p:extLst>
      <p:ext uri="{BB962C8B-B14F-4D97-AF65-F5344CB8AC3E}">
        <p14:creationId xmlns:p14="http://schemas.microsoft.com/office/powerpoint/2010/main" val="2449040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AD4A8-C103-27CF-ECCB-81748EA64C0A}"/>
              </a:ext>
            </a:extLst>
          </p:cNvPr>
          <p:cNvSpPr>
            <a:spLocks noGrp="1"/>
          </p:cNvSpPr>
          <p:nvPr>
            <p:ph type="title"/>
          </p:nvPr>
        </p:nvSpPr>
        <p:spPr/>
        <p:txBody>
          <a:bodyPr>
            <a:normAutofit/>
          </a:bodyPr>
          <a:lstStyle/>
          <a:p>
            <a:r>
              <a:rPr lang="en-US" sz="4800" dirty="0">
                <a:cs typeface="Times New Roman" panose="02020603050405020304" pitchFamily="18" charset="0"/>
              </a:rPr>
              <a:t>Exhaustion under the PLRA</a:t>
            </a:r>
          </a:p>
        </p:txBody>
      </p:sp>
      <p:sp>
        <p:nvSpPr>
          <p:cNvPr id="3" name="Content Placeholder 2">
            <a:extLst>
              <a:ext uri="{FF2B5EF4-FFF2-40B4-BE49-F238E27FC236}">
                <a16:creationId xmlns:a16="http://schemas.microsoft.com/office/drawing/2014/main" id="{7CB1FDF0-FEED-043B-E9B2-45457D2AA1BB}"/>
              </a:ext>
            </a:extLst>
          </p:cNvPr>
          <p:cNvSpPr>
            <a:spLocks noGrp="1"/>
          </p:cNvSpPr>
          <p:nvPr>
            <p:ph idx="1"/>
          </p:nvPr>
        </p:nvSpPr>
        <p:spPr/>
        <p:txBody>
          <a:bodyPr>
            <a:normAutofit/>
          </a:bodyPr>
          <a:lstStyle/>
          <a:p>
            <a:pPr marL="0" indent="0">
              <a:buNone/>
            </a:pPr>
            <a:r>
              <a:rPr lang="en-US" sz="3600" b="0" i="0" dirty="0">
                <a:effectLst/>
                <a:cs typeface="Times New Roman" panose="02020603050405020304" pitchFamily="18" charset="0"/>
              </a:rPr>
              <a:t>“No action shall be brought with respect to prison conditions under section 1983 of this title, or any other Federal law, by a prisoner confined in any jail, prison, or other correctional facility until such administrative remedies as are available are exhausted.”</a:t>
            </a:r>
          </a:p>
          <a:p>
            <a:endParaRPr lang="en-US" sz="3600" dirty="0">
              <a:cs typeface="Times New Roman" panose="02020603050405020304" pitchFamily="18" charset="0"/>
            </a:endParaRPr>
          </a:p>
          <a:p>
            <a:pPr marL="0" indent="0">
              <a:buNone/>
            </a:pPr>
            <a:r>
              <a:rPr lang="en-US" sz="3600" dirty="0">
                <a:cs typeface="Times New Roman" panose="02020603050405020304" pitchFamily="18" charset="0"/>
              </a:rPr>
              <a:t>42 U.S.C. § 1997e(a)</a:t>
            </a:r>
          </a:p>
        </p:txBody>
      </p:sp>
      <p:sp>
        <p:nvSpPr>
          <p:cNvPr id="4" name="Slide Number Placeholder 3">
            <a:extLst>
              <a:ext uri="{FF2B5EF4-FFF2-40B4-BE49-F238E27FC236}">
                <a16:creationId xmlns:a16="http://schemas.microsoft.com/office/drawing/2014/main" id="{48895437-0DAC-5CE9-24D3-0C9FF97C30CA}"/>
              </a:ext>
            </a:extLst>
          </p:cNvPr>
          <p:cNvSpPr>
            <a:spLocks noGrp="1"/>
          </p:cNvSpPr>
          <p:nvPr>
            <p:ph type="sldNum" sz="quarter" idx="12"/>
          </p:nvPr>
        </p:nvSpPr>
        <p:spPr/>
        <p:txBody>
          <a:bodyPr/>
          <a:lstStyle/>
          <a:p>
            <a:fld id="{F12C4ABD-0EC9-44AC-AB17-C43CD47F8E55}" type="slidenum">
              <a:rPr lang="en-US" smtClean="0"/>
              <a:t>17</a:t>
            </a:fld>
            <a:endParaRPr lang="en-US"/>
          </a:p>
        </p:txBody>
      </p:sp>
    </p:spTree>
    <p:extLst>
      <p:ext uri="{BB962C8B-B14F-4D97-AF65-F5344CB8AC3E}">
        <p14:creationId xmlns:p14="http://schemas.microsoft.com/office/powerpoint/2010/main" val="1444239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Exhaustion, 42 U.S.C. § 1997e(a)</a:t>
            </a:r>
          </a:p>
        </p:txBody>
      </p:sp>
      <p:sp>
        <p:nvSpPr>
          <p:cNvPr id="3" name="Content Placeholder 2"/>
          <p:cNvSpPr>
            <a:spLocks noGrp="1"/>
          </p:cNvSpPr>
          <p:nvPr>
            <p:ph idx="1"/>
          </p:nvPr>
        </p:nvSpPr>
        <p:spPr>
          <a:xfrm>
            <a:off x="838200" y="1600201"/>
            <a:ext cx="9590314" cy="4525963"/>
          </a:xfrm>
        </p:spPr>
        <p:txBody>
          <a:bodyPr>
            <a:normAutofit/>
          </a:bodyPr>
          <a:lstStyle/>
          <a:p>
            <a:pPr marL="0" indent="0">
              <a:spcAft>
                <a:spcPts val="1200"/>
              </a:spcAft>
              <a:buNone/>
            </a:pPr>
            <a:r>
              <a:rPr lang="en-US" sz="3200" dirty="0"/>
              <a:t>Failed escape routes:</a:t>
            </a:r>
          </a:p>
          <a:p>
            <a:pPr>
              <a:spcAft>
                <a:spcPts val="1200"/>
              </a:spcAft>
            </a:pPr>
            <a:r>
              <a:rPr lang="en-US" sz="3200" dirty="0"/>
              <a:t>“with respect to prison conditions.”</a:t>
            </a:r>
            <a:endParaRPr lang="en-US" sz="3200" b="1" dirty="0"/>
          </a:p>
          <a:p>
            <a:pPr>
              <a:spcAft>
                <a:spcPts val="1200"/>
              </a:spcAft>
            </a:pPr>
            <a:r>
              <a:rPr lang="en-US" sz="3200" dirty="0"/>
              <a:t>“such administrative remedies as are available”</a:t>
            </a:r>
          </a:p>
          <a:p>
            <a:pPr lvl="1">
              <a:spcAft>
                <a:spcPts val="1200"/>
              </a:spcAft>
            </a:pPr>
            <a:r>
              <a:rPr lang="en-US" sz="2800" dirty="0"/>
              <a:t>This is a rule of procedural bar, not ripeness. </a:t>
            </a:r>
          </a:p>
          <a:p>
            <a:pPr lvl="1">
              <a:spcAft>
                <a:spcPts val="1200"/>
              </a:spcAft>
            </a:pPr>
            <a:r>
              <a:rPr lang="en-US" sz="2800" dirty="0"/>
              <a:t>There is no futility exception.</a:t>
            </a:r>
          </a:p>
          <a:p>
            <a:pPr marL="0" indent="0">
              <a:spcAft>
                <a:spcPts val="1200"/>
              </a:spcAft>
              <a:buNone/>
            </a:pPr>
            <a:endParaRPr lang="en-US" dirty="0"/>
          </a:p>
        </p:txBody>
      </p:sp>
      <p:sp>
        <p:nvSpPr>
          <p:cNvPr id="4" name="Slide Number Placeholder 3">
            <a:extLst>
              <a:ext uri="{FF2B5EF4-FFF2-40B4-BE49-F238E27FC236}">
                <a16:creationId xmlns:a16="http://schemas.microsoft.com/office/drawing/2014/main" id="{EA970CA5-2A6E-BA43-9678-7393F9FDFC24}"/>
              </a:ext>
            </a:extLst>
          </p:cNvPr>
          <p:cNvSpPr>
            <a:spLocks noGrp="1"/>
          </p:cNvSpPr>
          <p:nvPr>
            <p:ph type="sldNum" sz="quarter" idx="12"/>
          </p:nvPr>
        </p:nvSpPr>
        <p:spPr/>
        <p:txBody>
          <a:bodyPr/>
          <a:lstStyle/>
          <a:p>
            <a:fld id="{F12C4ABD-0EC9-44AC-AB17-C43CD47F8E55}" type="slidenum">
              <a:rPr lang="en-US" smtClean="0"/>
              <a:t>18</a:t>
            </a:fld>
            <a:endParaRPr lang="en-US"/>
          </a:p>
        </p:txBody>
      </p:sp>
    </p:spTree>
    <p:extLst>
      <p:ext uri="{BB962C8B-B14F-4D97-AF65-F5344CB8AC3E}">
        <p14:creationId xmlns:p14="http://schemas.microsoft.com/office/powerpoint/2010/main" val="1349495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Exhaustion, 42 U.S.C. § 1997e(a)</a:t>
            </a:r>
          </a:p>
        </p:txBody>
      </p:sp>
      <p:sp>
        <p:nvSpPr>
          <p:cNvPr id="3" name="Content Placeholder 2"/>
          <p:cNvSpPr>
            <a:spLocks noGrp="1"/>
          </p:cNvSpPr>
          <p:nvPr>
            <p:ph idx="1"/>
          </p:nvPr>
        </p:nvSpPr>
        <p:spPr>
          <a:xfrm>
            <a:off x="838200" y="1600201"/>
            <a:ext cx="9590314" cy="5050971"/>
          </a:xfrm>
        </p:spPr>
        <p:txBody>
          <a:bodyPr>
            <a:normAutofit/>
          </a:bodyPr>
          <a:lstStyle/>
          <a:p>
            <a:pPr marL="0" indent="0">
              <a:spcAft>
                <a:spcPts val="1200"/>
              </a:spcAft>
              <a:buNone/>
            </a:pPr>
            <a:r>
              <a:rPr lang="en-US" dirty="0"/>
              <a:t>Potentially available escape routes:</a:t>
            </a:r>
          </a:p>
          <a:p>
            <a:pPr>
              <a:spcAft>
                <a:spcPts val="1200"/>
              </a:spcAft>
            </a:pPr>
            <a:r>
              <a:rPr lang="en-US" dirty="0"/>
              <a:t>“under section 1983 of this title, or any other Federal law.” So use </a:t>
            </a:r>
            <a:r>
              <a:rPr lang="en-US" b="1" dirty="0"/>
              <a:t>state law</a:t>
            </a:r>
          </a:p>
          <a:p>
            <a:pPr>
              <a:spcAft>
                <a:spcPts val="1200"/>
              </a:spcAft>
            </a:pPr>
            <a:r>
              <a:rPr lang="en-US" dirty="0"/>
              <a:t>“by a prisoner”.  So sue </a:t>
            </a:r>
            <a:r>
              <a:rPr lang="en-US" b="1" dirty="0"/>
              <a:t>after release</a:t>
            </a:r>
            <a:r>
              <a:rPr lang="en-US" dirty="0"/>
              <a:t>, or make the plaintiff a </a:t>
            </a:r>
            <a:r>
              <a:rPr lang="en-US" b="1" dirty="0"/>
              <a:t>non-prisoner </a:t>
            </a:r>
            <a:r>
              <a:rPr lang="en-US" dirty="0"/>
              <a:t>(family member, P&amp;A, etc.)</a:t>
            </a:r>
            <a:endParaRPr lang="en-US" b="1" dirty="0"/>
          </a:p>
          <a:p>
            <a:pPr>
              <a:spcAft>
                <a:spcPts val="1200"/>
              </a:spcAft>
            </a:pPr>
            <a:r>
              <a:rPr lang="en-US" dirty="0"/>
              <a:t>“such administrative remedies </a:t>
            </a:r>
            <a:r>
              <a:rPr lang="en-US" b="1" dirty="0"/>
              <a:t>as are available</a:t>
            </a:r>
            <a:r>
              <a:rPr lang="en-US" dirty="0"/>
              <a:t>”: Were administrative remedies available? See Ross v. Blake (and next slide)</a:t>
            </a:r>
          </a:p>
          <a:p>
            <a:pPr marL="0" indent="0">
              <a:spcAft>
                <a:spcPts val="1200"/>
              </a:spcAft>
              <a:buNone/>
            </a:pPr>
            <a:endParaRPr lang="en-US" dirty="0"/>
          </a:p>
        </p:txBody>
      </p:sp>
      <p:sp>
        <p:nvSpPr>
          <p:cNvPr id="4" name="Slide Number Placeholder 3">
            <a:extLst>
              <a:ext uri="{FF2B5EF4-FFF2-40B4-BE49-F238E27FC236}">
                <a16:creationId xmlns:a16="http://schemas.microsoft.com/office/drawing/2014/main" id="{BD7672B8-967F-F5B3-54DC-2B3D1FA7D845}"/>
              </a:ext>
            </a:extLst>
          </p:cNvPr>
          <p:cNvSpPr>
            <a:spLocks noGrp="1"/>
          </p:cNvSpPr>
          <p:nvPr>
            <p:ph type="sldNum" sz="quarter" idx="12"/>
          </p:nvPr>
        </p:nvSpPr>
        <p:spPr/>
        <p:txBody>
          <a:bodyPr/>
          <a:lstStyle/>
          <a:p>
            <a:fld id="{F12C4ABD-0EC9-44AC-AB17-C43CD47F8E55}" type="slidenum">
              <a:rPr lang="en-US" smtClean="0"/>
              <a:t>19</a:t>
            </a:fld>
            <a:endParaRPr lang="en-US"/>
          </a:p>
        </p:txBody>
      </p:sp>
    </p:spTree>
    <p:extLst>
      <p:ext uri="{BB962C8B-B14F-4D97-AF65-F5344CB8AC3E}">
        <p14:creationId xmlns:p14="http://schemas.microsoft.com/office/powerpoint/2010/main" val="2366209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0514D-8A64-62B3-00BD-F8CDBBEDFFEE}"/>
              </a:ext>
            </a:extLst>
          </p:cNvPr>
          <p:cNvSpPr>
            <a:spLocks noGrp="1"/>
          </p:cNvSpPr>
          <p:nvPr>
            <p:ph type="title"/>
          </p:nvPr>
        </p:nvSpPr>
        <p:spPr/>
        <p:txBody>
          <a:bodyPr/>
          <a:lstStyle/>
          <a:p>
            <a:r>
              <a:rPr lang="en-US" dirty="0">
                <a:highlight>
                  <a:srgbClr val="FFFF00"/>
                </a:highlight>
              </a:rPr>
              <a:t>BUY THE BOOK</a:t>
            </a:r>
          </a:p>
        </p:txBody>
      </p:sp>
      <p:sp>
        <p:nvSpPr>
          <p:cNvPr id="3" name="Content Placeholder 2">
            <a:extLst>
              <a:ext uri="{FF2B5EF4-FFF2-40B4-BE49-F238E27FC236}">
                <a16:creationId xmlns:a16="http://schemas.microsoft.com/office/drawing/2014/main" id="{62D0494B-3FD9-6AE4-74B5-2AC2CA76B389}"/>
              </a:ext>
            </a:extLst>
          </p:cNvPr>
          <p:cNvSpPr>
            <a:spLocks noGrp="1"/>
          </p:cNvSpPr>
          <p:nvPr>
            <p:ph idx="1"/>
          </p:nvPr>
        </p:nvSpPr>
        <p:spPr/>
        <p:txBody>
          <a:bodyPr>
            <a:normAutofit fontScale="85000" lnSpcReduction="20000"/>
          </a:bodyPr>
          <a:lstStyle/>
          <a:p>
            <a:pPr marL="0" indent="0" algn="ctr">
              <a:lnSpc>
                <a:spcPct val="100000"/>
              </a:lnSpc>
              <a:buNone/>
            </a:pPr>
            <a:r>
              <a:rPr lang="en-US" sz="4300" dirty="0">
                <a:latin typeface="Times New Roman" panose="02020603050405020304" pitchFamily="18" charset="0"/>
                <a:cs typeface="Times New Roman" panose="02020603050405020304" pitchFamily="18" charset="0"/>
              </a:rPr>
              <a:t>THE </a:t>
            </a:r>
            <a:r>
              <a:rPr lang="en-US" sz="4300" dirty="0" err="1">
                <a:latin typeface="Times New Roman" panose="02020603050405020304" pitchFamily="18" charset="0"/>
                <a:cs typeface="Times New Roman" panose="02020603050405020304" pitchFamily="18" charset="0"/>
              </a:rPr>
              <a:t>PLRA</a:t>
            </a:r>
            <a:r>
              <a:rPr lang="en-US" sz="4300" dirty="0">
                <a:latin typeface="Times New Roman" panose="02020603050405020304" pitchFamily="18" charset="0"/>
                <a:cs typeface="Times New Roman" panose="02020603050405020304" pitchFamily="18" charset="0"/>
              </a:rPr>
              <a:t> HANDBOOK:</a:t>
            </a:r>
          </a:p>
          <a:p>
            <a:pPr marL="0" indent="0" algn="ctr">
              <a:lnSpc>
                <a:spcPct val="100000"/>
              </a:lnSpc>
              <a:buNone/>
            </a:pPr>
            <a:r>
              <a:rPr lang="en-US" sz="4300" dirty="0">
                <a:latin typeface="Times New Roman" panose="02020603050405020304" pitchFamily="18" charset="0"/>
                <a:cs typeface="Times New Roman" panose="02020603050405020304" pitchFamily="18" charset="0"/>
              </a:rPr>
              <a:t>LAW AND PRACTICE UNDER THE PRISON LITIGATION REFORM ACT</a:t>
            </a:r>
          </a:p>
          <a:p>
            <a:pPr marL="0" indent="0" algn="ctr">
              <a:lnSpc>
                <a:spcPct val="100000"/>
              </a:lnSpc>
              <a:buNone/>
            </a:pPr>
            <a:endParaRPr lang="en-US" sz="4300" dirty="0">
              <a:latin typeface="Times New Roman" panose="02020603050405020304" pitchFamily="18" charset="0"/>
              <a:cs typeface="Times New Roman" panose="02020603050405020304" pitchFamily="18" charset="0"/>
            </a:endParaRPr>
          </a:p>
          <a:p>
            <a:pPr marL="0" indent="0" algn="ctr">
              <a:lnSpc>
                <a:spcPct val="100000"/>
              </a:lnSpc>
              <a:buNone/>
            </a:pPr>
            <a:r>
              <a:rPr lang="en-US" sz="4300" dirty="0">
                <a:latin typeface="Times New Roman" panose="02020603050405020304" pitchFamily="18" charset="0"/>
                <a:cs typeface="Times New Roman" panose="02020603050405020304" pitchFamily="18" charset="0"/>
              </a:rPr>
              <a:t>by John Boston</a:t>
            </a:r>
          </a:p>
          <a:p>
            <a:pPr marL="0" indent="0" algn="ctr">
              <a:lnSpc>
                <a:spcPct val="100000"/>
              </a:lnSpc>
              <a:buNone/>
            </a:pPr>
            <a:endParaRPr lang="en-US" sz="4300" dirty="0">
              <a:latin typeface="Times New Roman" panose="02020603050405020304" pitchFamily="18" charset="0"/>
              <a:cs typeface="Times New Roman" panose="02020603050405020304" pitchFamily="18" charset="0"/>
            </a:endParaRPr>
          </a:p>
          <a:p>
            <a:pPr marL="0" indent="0" algn="ctr">
              <a:buNone/>
            </a:pPr>
            <a:endParaRPr lang="en-US" dirty="0"/>
          </a:p>
          <a:p>
            <a:pPr marL="0" indent="0" algn="ctr">
              <a:buNone/>
            </a:pPr>
            <a:r>
              <a:rPr lang="en-US" dirty="0">
                <a:hlinkClick r:id="rId2"/>
              </a:rPr>
              <a:t>https://www.amazon.com/PLRA-Handbook-Practice-Prison-Litigation-ebook/dp/B09YBD9VTW/</a:t>
            </a:r>
            <a:r>
              <a:rPr lang="en-US" dirty="0"/>
              <a:t> </a:t>
            </a:r>
          </a:p>
        </p:txBody>
      </p:sp>
      <p:sp>
        <p:nvSpPr>
          <p:cNvPr id="4" name="Slide Number Placeholder 3">
            <a:extLst>
              <a:ext uri="{FF2B5EF4-FFF2-40B4-BE49-F238E27FC236}">
                <a16:creationId xmlns:a16="http://schemas.microsoft.com/office/drawing/2014/main" id="{2FC5BD1E-D448-5C63-CB5A-C308044D4A20}"/>
              </a:ext>
            </a:extLst>
          </p:cNvPr>
          <p:cNvSpPr>
            <a:spLocks noGrp="1"/>
          </p:cNvSpPr>
          <p:nvPr>
            <p:ph type="sldNum" sz="quarter" idx="12"/>
          </p:nvPr>
        </p:nvSpPr>
        <p:spPr/>
        <p:txBody>
          <a:bodyPr/>
          <a:lstStyle/>
          <a:p>
            <a:fld id="{F12C4ABD-0EC9-44AC-AB17-C43CD47F8E55}" type="slidenum">
              <a:rPr lang="en-US" smtClean="0"/>
              <a:t>2</a:t>
            </a:fld>
            <a:endParaRPr lang="en-US"/>
          </a:p>
        </p:txBody>
      </p:sp>
    </p:spTree>
    <p:extLst>
      <p:ext uri="{BB962C8B-B14F-4D97-AF65-F5344CB8AC3E}">
        <p14:creationId xmlns:p14="http://schemas.microsoft.com/office/powerpoint/2010/main" val="1674235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E3382-919D-18CD-088E-B6FE361383B1}"/>
              </a:ext>
            </a:extLst>
          </p:cNvPr>
          <p:cNvSpPr>
            <a:spLocks noGrp="1"/>
          </p:cNvSpPr>
          <p:nvPr>
            <p:ph type="title"/>
          </p:nvPr>
        </p:nvSpPr>
        <p:spPr/>
        <p:txBody>
          <a:bodyPr>
            <a:normAutofit fontScale="90000"/>
          </a:bodyPr>
          <a:lstStyle/>
          <a:p>
            <a:r>
              <a:rPr lang="en-US" dirty="0">
                <a:solidFill>
                  <a:srgbClr val="000000"/>
                </a:solidFill>
                <a:effectLst/>
                <a:latin typeface="Source Sans Pro" panose="020B0503030403020204" pitchFamily="34" charset="0"/>
              </a:rPr>
              <a:t> </a:t>
            </a:r>
            <a:br>
              <a:rPr lang="en-US" dirty="0">
                <a:solidFill>
                  <a:srgbClr val="000000"/>
                </a:solidFill>
                <a:effectLst/>
                <a:latin typeface="Times New Roman" panose="02020603050405020304" pitchFamily="18" charset="0"/>
                <a:cs typeface="Times New Roman" panose="02020603050405020304" pitchFamily="18" charset="0"/>
              </a:rPr>
            </a:br>
            <a:r>
              <a:rPr lang="en-US" sz="5300" i="1" dirty="0">
                <a:solidFill>
                  <a:srgbClr val="3D3D3D"/>
                </a:solidFill>
                <a:effectLst/>
                <a:cs typeface="Times New Roman" panose="02020603050405020304" pitchFamily="18" charset="0"/>
              </a:rPr>
              <a:t>Ross v. Blake</a:t>
            </a:r>
            <a:r>
              <a:rPr lang="en-US" sz="5300" dirty="0">
                <a:solidFill>
                  <a:srgbClr val="000000"/>
                </a:solidFill>
                <a:effectLst/>
                <a:cs typeface="Times New Roman" panose="02020603050405020304" pitchFamily="18" charset="0"/>
              </a:rPr>
              <a:t>, 578 U.S. 632 (2016)</a:t>
            </a:r>
            <a:br>
              <a:rPr lang="en-US" dirty="0">
                <a:solidFill>
                  <a:srgbClr val="000000"/>
                </a:solidFill>
                <a:effectLst/>
                <a:latin typeface="Source Sans Pro" panose="020B0503030403020204" pitchFamily="34"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294CEEE-537D-AF30-2149-5A71A3352A1A}"/>
              </a:ext>
            </a:extLst>
          </p:cNvPr>
          <p:cNvSpPr>
            <a:spLocks noGrp="1"/>
          </p:cNvSpPr>
          <p:nvPr>
            <p:ph idx="1"/>
          </p:nvPr>
        </p:nvSpPr>
        <p:spPr>
          <a:xfrm>
            <a:off x="838200" y="1825625"/>
            <a:ext cx="10515600" cy="4203700"/>
          </a:xfrm>
        </p:spPr>
        <p:txBody>
          <a:bodyPr>
            <a:normAutofit fontScale="92500"/>
          </a:bodyPr>
          <a:lstStyle/>
          <a:p>
            <a:pPr>
              <a:spcBef>
                <a:spcPts val="1500"/>
              </a:spcBef>
            </a:pPr>
            <a:r>
              <a:rPr lang="en-US" sz="4000" dirty="0">
                <a:cs typeface="Times New Roman" panose="02020603050405020304" pitchFamily="18" charset="0"/>
              </a:rPr>
              <a:t>“A prisoner need not exhaust remedies if they are not ‘available.’” </a:t>
            </a:r>
            <a:r>
              <a:rPr lang="en-US" sz="4000" i="1" dirty="0">
                <a:cs typeface="Times New Roman" panose="02020603050405020304" pitchFamily="18" charset="0"/>
              </a:rPr>
              <a:t>Id</a:t>
            </a:r>
            <a:r>
              <a:rPr lang="en-US" sz="4000" dirty="0">
                <a:cs typeface="Times New Roman" panose="02020603050405020304" pitchFamily="18" charset="0"/>
              </a:rPr>
              <a:t>. at 636.</a:t>
            </a:r>
          </a:p>
          <a:p>
            <a:pPr>
              <a:spcBef>
                <a:spcPts val="1500"/>
              </a:spcBef>
            </a:pPr>
            <a:r>
              <a:rPr lang="en-US" sz="4000" dirty="0">
                <a:cs typeface="Times New Roman" panose="02020603050405020304" pitchFamily="18" charset="0"/>
              </a:rPr>
              <a:t>A remedy is available only if it is “accessible or may be obtained” and if it is “capable of use for the accomplishment of a purpose.” </a:t>
            </a:r>
            <a:r>
              <a:rPr lang="en-US" sz="4000" i="1" dirty="0">
                <a:cs typeface="Times New Roman" panose="02020603050405020304" pitchFamily="18" charset="0"/>
              </a:rPr>
              <a:t>Id</a:t>
            </a:r>
            <a:r>
              <a:rPr lang="en-US" sz="4000" dirty="0">
                <a:cs typeface="Times New Roman" panose="02020603050405020304" pitchFamily="18" charset="0"/>
              </a:rPr>
              <a:t>. at 642 </a:t>
            </a:r>
          </a:p>
          <a:p>
            <a:pPr>
              <a:spcBef>
                <a:spcPts val="1500"/>
              </a:spcBef>
            </a:pPr>
            <a:r>
              <a:rPr lang="en-US" sz="4000" dirty="0">
                <a:cs typeface="Times New Roman" panose="02020603050405020304" pitchFamily="18" charset="0"/>
              </a:rPr>
              <a:t>And a remedy is capable of use only if the prisoner can use it to “obtain relief.” </a:t>
            </a:r>
            <a:r>
              <a:rPr lang="en-US" sz="4000" i="1" dirty="0">
                <a:cs typeface="Times New Roman" panose="02020603050405020304" pitchFamily="18" charset="0"/>
              </a:rPr>
              <a:t>Id</a:t>
            </a:r>
            <a:r>
              <a:rPr lang="en-US" sz="4000" dirty="0">
                <a:cs typeface="Times New Roman" panose="02020603050405020304" pitchFamily="18" charset="0"/>
              </a:rPr>
              <a:t>. at 643.</a:t>
            </a:r>
          </a:p>
        </p:txBody>
      </p:sp>
      <p:sp>
        <p:nvSpPr>
          <p:cNvPr id="4" name="Slide Number Placeholder 3">
            <a:extLst>
              <a:ext uri="{FF2B5EF4-FFF2-40B4-BE49-F238E27FC236}">
                <a16:creationId xmlns:a16="http://schemas.microsoft.com/office/drawing/2014/main" id="{E8F9BAFD-7AF8-D710-682C-53EC17E6B655}"/>
              </a:ext>
            </a:extLst>
          </p:cNvPr>
          <p:cNvSpPr>
            <a:spLocks noGrp="1"/>
          </p:cNvSpPr>
          <p:nvPr>
            <p:ph type="sldNum" sz="quarter" idx="12"/>
          </p:nvPr>
        </p:nvSpPr>
        <p:spPr/>
        <p:txBody>
          <a:bodyPr/>
          <a:lstStyle/>
          <a:p>
            <a:fld id="{F12C4ABD-0EC9-44AC-AB17-C43CD47F8E55}" type="slidenum">
              <a:rPr lang="en-US" smtClean="0"/>
              <a:t>20</a:t>
            </a:fld>
            <a:endParaRPr lang="en-US"/>
          </a:p>
        </p:txBody>
      </p:sp>
    </p:spTree>
    <p:extLst>
      <p:ext uri="{BB962C8B-B14F-4D97-AF65-F5344CB8AC3E}">
        <p14:creationId xmlns:p14="http://schemas.microsoft.com/office/powerpoint/2010/main" val="1931003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DC888-7E11-E0E3-14DC-FA358C426258}"/>
              </a:ext>
            </a:extLst>
          </p:cNvPr>
          <p:cNvSpPr>
            <a:spLocks noGrp="1"/>
          </p:cNvSpPr>
          <p:nvPr>
            <p:ph type="title"/>
          </p:nvPr>
        </p:nvSpPr>
        <p:spPr/>
        <p:txBody>
          <a:bodyPr/>
          <a:lstStyle/>
          <a:p>
            <a:r>
              <a:rPr lang="en-US" dirty="0">
                <a:cs typeface="Times New Roman" panose="02020603050405020304" pitchFamily="18" charset="0"/>
              </a:rPr>
              <a:t>Forms of unavailability</a:t>
            </a:r>
          </a:p>
        </p:txBody>
      </p:sp>
      <p:sp>
        <p:nvSpPr>
          <p:cNvPr id="3" name="Content Placeholder 2">
            <a:extLst>
              <a:ext uri="{FF2B5EF4-FFF2-40B4-BE49-F238E27FC236}">
                <a16:creationId xmlns:a16="http://schemas.microsoft.com/office/drawing/2014/main" id="{40AA7A76-5458-C96E-1436-B157DDB1ED5B}"/>
              </a:ext>
            </a:extLst>
          </p:cNvPr>
          <p:cNvSpPr>
            <a:spLocks noGrp="1"/>
          </p:cNvSpPr>
          <p:nvPr>
            <p:ph idx="1"/>
          </p:nvPr>
        </p:nvSpPr>
        <p:spPr/>
        <p:txBody>
          <a:bodyPr>
            <a:normAutofit fontScale="92500" lnSpcReduction="10000"/>
          </a:bodyPr>
          <a:lstStyle/>
          <a:p>
            <a:r>
              <a:rPr lang="en-US" sz="3200" dirty="0">
                <a:cs typeface="Times New Roman" panose="02020603050405020304" pitchFamily="18" charset="0"/>
              </a:rPr>
              <a:t>“</a:t>
            </a:r>
            <a:r>
              <a:rPr lang="en-US" sz="3200" dirty="0">
                <a:solidFill>
                  <a:srgbClr val="000000"/>
                </a:solidFill>
                <a:cs typeface="Times New Roman" panose="02020603050405020304" pitchFamily="18" charset="0"/>
              </a:rPr>
              <a:t>[A]</a:t>
            </a:r>
            <a:r>
              <a:rPr lang="en-US" sz="3200" dirty="0">
                <a:solidFill>
                  <a:srgbClr val="000000"/>
                </a:solidFill>
                <a:effectLst/>
                <a:cs typeface="Times New Roman" panose="02020603050405020304" pitchFamily="18" charset="0"/>
              </a:rPr>
              <a:t>n administrative procedure is unavailable when (despite what regulations or guidance materials may promise) it </a:t>
            </a:r>
            <a:r>
              <a:rPr lang="en-US" sz="3200" b="1" dirty="0">
                <a:solidFill>
                  <a:srgbClr val="000000"/>
                </a:solidFill>
                <a:effectLst/>
                <a:cs typeface="Times New Roman" panose="02020603050405020304" pitchFamily="18" charset="0"/>
              </a:rPr>
              <a:t>operates as a simple dead end</a:t>
            </a:r>
            <a:r>
              <a:rPr lang="en-US" sz="3200" dirty="0">
                <a:solidFill>
                  <a:srgbClr val="000000"/>
                </a:solidFill>
                <a:effectLst/>
                <a:cs typeface="Times New Roman" panose="02020603050405020304" pitchFamily="18" charset="0"/>
              </a:rPr>
              <a:t>—with officers unable or consistently unwilling to provide any relief to aggrieved inmates.”  </a:t>
            </a:r>
            <a:r>
              <a:rPr lang="en-US" sz="3200" i="1" dirty="0">
                <a:solidFill>
                  <a:srgbClr val="000000"/>
                </a:solidFill>
                <a:effectLst/>
                <a:cs typeface="Times New Roman" panose="02020603050405020304" pitchFamily="18" charset="0"/>
              </a:rPr>
              <a:t>Id. </a:t>
            </a:r>
            <a:r>
              <a:rPr lang="en-US" sz="3200" dirty="0">
                <a:solidFill>
                  <a:srgbClr val="000000"/>
                </a:solidFill>
                <a:effectLst/>
                <a:cs typeface="Times New Roman" panose="02020603050405020304" pitchFamily="18" charset="0"/>
              </a:rPr>
              <a:t>at 643.</a:t>
            </a:r>
          </a:p>
          <a:p>
            <a:pPr marL="0" indent="0">
              <a:buNone/>
            </a:pPr>
            <a:endParaRPr lang="en-US" sz="3200" dirty="0">
              <a:solidFill>
                <a:srgbClr val="000000"/>
              </a:solidFill>
              <a:effectLst/>
              <a:cs typeface="Times New Roman" panose="02020603050405020304" pitchFamily="18" charset="0"/>
            </a:endParaRPr>
          </a:p>
          <a:p>
            <a:r>
              <a:rPr lang="en-US" sz="3200" dirty="0">
                <a:solidFill>
                  <a:srgbClr val="000000"/>
                </a:solidFill>
                <a:cs typeface="Times New Roman" panose="02020603050405020304" pitchFamily="18" charset="0"/>
              </a:rPr>
              <a:t>“[A]</a:t>
            </a:r>
            <a:r>
              <a:rPr lang="en-US" sz="3200" dirty="0">
                <a:solidFill>
                  <a:srgbClr val="000000"/>
                </a:solidFill>
                <a:effectLst/>
                <a:cs typeface="Times New Roman" panose="02020603050405020304" pitchFamily="18" charset="0"/>
              </a:rPr>
              <a:t>n administrative scheme might be </a:t>
            </a:r>
            <a:r>
              <a:rPr lang="en-US" sz="3200" b="1" dirty="0">
                <a:solidFill>
                  <a:srgbClr val="000000"/>
                </a:solidFill>
                <a:effectLst/>
                <a:cs typeface="Times New Roman" panose="02020603050405020304" pitchFamily="18" charset="0"/>
              </a:rPr>
              <a:t>so opaque that it becomes, practically speaking, incapable of use</a:t>
            </a:r>
            <a:r>
              <a:rPr lang="en-US" sz="3200" dirty="0">
                <a:solidFill>
                  <a:srgbClr val="000000"/>
                </a:solidFill>
                <a:effectLst/>
                <a:cs typeface="Times New Roman" panose="02020603050405020304" pitchFamily="18" charset="0"/>
              </a:rPr>
              <a:t>. In this situation, some mechanism exists to provide relief, but no ordinary prisoner can discern or navigate it.”  </a:t>
            </a:r>
            <a:r>
              <a:rPr lang="en-US" sz="3200" i="1" dirty="0">
                <a:solidFill>
                  <a:srgbClr val="000000"/>
                </a:solidFill>
                <a:effectLst/>
                <a:cs typeface="Times New Roman" panose="02020603050405020304" pitchFamily="18" charset="0"/>
              </a:rPr>
              <a:t>Id</a:t>
            </a:r>
            <a:r>
              <a:rPr lang="en-US" sz="3200" dirty="0">
                <a:solidFill>
                  <a:srgbClr val="000000"/>
                </a:solidFill>
                <a:effectLst/>
                <a:cs typeface="Times New Roman" panose="02020603050405020304" pitchFamily="18" charset="0"/>
              </a:rPr>
              <a:t>. at 643-44.</a:t>
            </a:r>
          </a:p>
          <a:p>
            <a:endParaRPr lang="en-US" dirty="0">
              <a:solidFill>
                <a:srgbClr val="000000"/>
              </a:solidFill>
              <a:effectLst/>
              <a:latin typeface="Source Sans Pro" panose="020B0503030403020204" pitchFamily="34" charset="0"/>
            </a:endParaRPr>
          </a:p>
          <a:p>
            <a:endParaRPr lang="en-US" dirty="0"/>
          </a:p>
        </p:txBody>
      </p:sp>
      <p:sp>
        <p:nvSpPr>
          <p:cNvPr id="4" name="Slide Number Placeholder 3">
            <a:extLst>
              <a:ext uri="{FF2B5EF4-FFF2-40B4-BE49-F238E27FC236}">
                <a16:creationId xmlns:a16="http://schemas.microsoft.com/office/drawing/2014/main" id="{4EF9F902-CEE4-5EE4-C094-BCA2609F1F8F}"/>
              </a:ext>
            </a:extLst>
          </p:cNvPr>
          <p:cNvSpPr>
            <a:spLocks noGrp="1"/>
          </p:cNvSpPr>
          <p:nvPr>
            <p:ph type="sldNum" sz="quarter" idx="12"/>
          </p:nvPr>
        </p:nvSpPr>
        <p:spPr/>
        <p:txBody>
          <a:bodyPr/>
          <a:lstStyle/>
          <a:p>
            <a:fld id="{F12C4ABD-0EC9-44AC-AB17-C43CD47F8E55}" type="slidenum">
              <a:rPr lang="en-US" smtClean="0"/>
              <a:t>21</a:t>
            </a:fld>
            <a:endParaRPr lang="en-US"/>
          </a:p>
        </p:txBody>
      </p:sp>
    </p:spTree>
    <p:extLst>
      <p:ext uri="{BB962C8B-B14F-4D97-AF65-F5344CB8AC3E}">
        <p14:creationId xmlns:p14="http://schemas.microsoft.com/office/powerpoint/2010/main" val="2993408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4EC01-2DA0-CE48-3A13-B8ED5FD41DC3}"/>
              </a:ext>
            </a:extLst>
          </p:cNvPr>
          <p:cNvSpPr>
            <a:spLocks noGrp="1"/>
          </p:cNvSpPr>
          <p:nvPr>
            <p:ph type="title"/>
          </p:nvPr>
        </p:nvSpPr>
        <p:spPr/>
        <p:txBody>
          <a:bodyPr/>
          <a:lstStyle/>
          <a:p>
            <a:r>
              <a:rPr lang="en-US" dirty="0">
                <a:cs typeface="Times New Roman" panose="02020603050405020304" pitchFamily="18" charset="0"/>
              </a:rPr>
              <a:t>Forms of unavailability (cont’d)</a:t>
            </a:r>
            <a:endParaRPr lang="en-US" dirty="0"/>
          </a:p>
        </p:txBody>
      </p:sp>
      <p:sp>
        <p:nvSpPr>
          <p:cNvPr id="3" name="Content Placeholder 2">
            <a:extLst>
              <a:ext uri="{FF2B5EF4-FFF2-40B4-BE49-F238E27FC236}">
                <a16:creationId xmlns:a16="http://schemas.microsoft.com/office/drawing/2014/main" id="{0EAFE213-0EC6-3CB3-3EE9-6B554D3C5DB1}"/>
              </a:ext>
            </a:extLst>
          </p:cNvPr>
          <p:cNvSpPr>
            <a:spLocks noGrp="1"/>
          </p:cNvSpPr>
          <p:nvPr>
            <p:ph idx="1"/>
          </p:nvPr>
        </p:nvSpPr>
        <p:spPr/>
        <p:txBody>
          <a:bodyPr/>
          <a:lstStyle/>
          <a:p>
            <a:r>
              <a:rPr lang="en-US" sz="3200" dirty="0">
                <a:solidFill>
                  <a:srgbClr val="000000"/>
                </a:solidFill>
                <a:effectLst/>
                <a:cs typeface="Times New Roman" panose="02020603050405020304" pitchFamily="18" charset="0"/>
              </a:rPr>
              <a:t>“And finally, the same is true when </a:t>
            </a:r>
            <a:r>
              <a:rPr lang="en-US" sz="3200" b="1" dirty="0">
                <a:solidFill>
                  <a:srgbClr val="000000"/>
                </a:solidFill>
                <a:effectLst/>
                <a:cs typeface="Times New Roman" panose="02020603050405020304" pitchFamily="18" charset="0"/>
              </a:rPr>
              <a:t>prison administrators thwart inmates</a:t>
            </a:r>
            <a:r>
              <a:rPr lang="en-US" sz="3200" dirty="0">
                <a:solidFill>
                  <a:srgbClr val="000000"/>
                </a:solidFill>
                <a:effectLst/>
                <a:cs typeface="Times New Roman" panose="02020603050405020304" pitchFamily="18" charset="0"/>
              </a:rPr>
              <a:t> from taking advantage of a grievance process through machination, misrepresentation, or intimidation.”  </a:t>
            </a:r>
            <a:r>
              <a:rPr lang="en-US" sz="3200" i="1" dirty="0">
                <a:solidFill>
                  <a:srgbClr val="000000"/>
                </a:solidFill>
                <a:cs typeface="Times New Roman" panose="02020603050405020304" pitchFamily="18" charset="0"/>
              </a:rPr>
              <a:t>Id</a:t>
            </a:r>
            <a:r>
              <a:rPr lang="en-US" sz="3200" dirty="0">
                <a:solidFill>
                  <a:srgbClr val="000000"/>
                </a:solidFill>
                <a:cs typeface="Times New Roman" panose="02020603050405020304" pitchFamily="18" charset="0"/>
              </a:rPr>
              <a:t>. at 644.</a:t>
            </a:r>
            <a:br>
              <a:rPr lang="en-US" dirty="0">
                <a:solidFill>
                  <a:srgbClr val="000000"/>
                </a:solidFill>
                <a:effectLst/>
                <a:latin typeface="Source Sans Pro" panose="020B0503030403020204" pitchFamily="34" charset="0"/>
              </a:rPr>
            </a:br>
            <a:br>
              <a:rPr lang="en-US" dirty="0">
                <a:solidFill>
                  <a:srgbClr val="000000"/>
                </a:solidFill>
                <a:effectLst/>
                <a:latin typeface="Source Sans Pro" panose="020B0503030403020204" pitchFamily="34" charset="0"/>
              </a:rPr>
            </a:b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E1E29F2-0A0D-E6EB-5C0A-F361530757E1}"/>
              </a:ext>
            </a:extLst>
          </p:cNvPr>
          <p:cNvSpPr>
            <a:spLocks noGrp="1"/>
          </p:cNvSpPr>
          <p:nvPr>
            <p:ph type="sldNum" sz="quarter" idx="12"/>
          </p:nvPr>
        </p:nvSpPr>
        <p:spPr/>
        <p:txBody>
          <a:bodyPr/>
          <a:lstStyle/>
          <a:p>
            <a:fld id="{F12C4ABD-0EC9-44AC-AB17-C43CD47F8E55}" type="slidenum">
              <a:rPr lang="en-US" smtClean="0"/>
              <a:t>22</a:t>
            </a:fld>
            <a:endParaRPr lang="en-US"/>
          </a:p>
        </p:txBody>
      </p:sp>
    </p:spTree>
    <p:extLst>
      <p:ext uri="{BB962C8B-B14F-4D97-AF65-F5344CB8AC3E}">
        <p14:creationId xmlns:p14="http://schemas.microsoft.com/office/powerpoint/2010/main" val="1119622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7710C-8B09-7B5A-0AB2-8C2D0A2C5656}"/>
              </a:ext>
            </a:extLst>
          </p:cNvPr>
          <p:cNvSpPr>
            <a:spLocks noGrp="1"/>
          </p:cNvSpPr>
          <p:nvPr>
            <p:ph type="title"/>
          </p:nvPr>
        </p:nvSpPr>
        <p:spPr/>
        <p:txBody>
          <a:bodyPr/>
          <a:lstStyle/>
          <a:p>
            <a:r>
              <a:rPr lang="en-US" i="1" dirty="0">
                <a:cs typeface="Times New Roman" panose="02020603050405020304" pitchFamily="18" charset="0"/>
              </a:rPr>
              <a:t>Ross’s </a:t>
            </a:r>
            <a:r>
              <a:rPr lang="en-US" dirty="0">
                <a:cs typeface="Times New Roman" panose="02020603050405020304" pitchFamily="18" charset="0"/>
              </a:rPr>
              <a:t>three forms of unavailability are illustrative, not exhaustive</a:t>
            </a:r>
          </a:p>
        </p:txBody>
      </p:sp>
      <p:sp>
        <p:nvSpPr>
          <p:cNvPr id="3" name="Content Placeholder 2">
            <a:extLst>
              <a:ext uri="{FF2B5EF4-FFF2-40B4-BE49-F238E27FC236}">
                <a16:creationId xmlns:a16="http://schemas.microsoft.com/office/drawing/2014/main" id="{073E68D0-1EBD-8382-0ED1-6098A67866D5}"/>
              </a:ext>
            </a:extLst>
          </p:cNvPr>
          <p:cNvSpPr>
            <a:spLocks noGrp="1"/>
          </p:cNvSpPr>
          <p:nvPr>
            <p:ph idx="1"/>
          </p:nvPr>
        </p:nvSpPr>
        <p:spPr/>
        <p:txBody>
          <a:bodyPr>
            <a:normAutofit fontScale="92500"/>
          </a:bodyPr>
          <a:lstStyle/>
          <a:p>
            <a:r>
              <a:rPr lang="en-US" sz="3500" i="1" dirty="0">
                <a:effectLst/>
              </a:rPr>
              <a:t>Ramirez v. Young</a:t>
            </a:r>
            <a:r>
              <a:rPr lang="en-US" sz="3500" dirty="0">
                <a:effectLst/>
              </a:rPr>
              <a:t>, 906 F.3d 530, 538 (7th Cir. 2018) (“these were </a:t>
            </a:r>
            <a:r>
              <a:rPr lang="en-US" sz="3500" b="1" dirty="0">
                <a:effectLst/>
              </a:rPr>
              <a:t>only examples, not a closed list</a:t>
            </a:r>
            <a:r>
              <a:rPr lang="en-US" sz="3500" dirty="0">
                <a:effectLst/>
              </a:rPr>
              <a:t>, and to the extent the district court thought they were the latter, it erred.”).</a:t>
            </a:r>
          </a:p>
          <a:p>
            <a:pPr marL="0" indent="0">
              <a:buNone/>
            </a:pPr>
            <a:endParaRPr lang="en-US" sz="3500" dirty="0"/>
          </a:p>
          <a:p>
            <a:r>
              <a:rPr lang="en-US" sz="3500" i="1" dirty="0">
                <a:effectLst/>
              </a:rPr>
              <a:t>Andres v. Marshall</a:t>
            </a:r>
            <a:r>
              <a:rPr lang="en-US" sz="3500" dirty="0">
                <a:effectLst/>
              </a:rPr>
              <a:t>, 867 F.3d 1076, 1078 (9th Cir. 2017) (per </a:t>
            </a:r>
            <a:r>
              <a:rPr lang="en-US" sz="3500" dirty="0" err="1">
                <a:effectLst/>
              </a:rPr>
              <a:t>curiam</a:t>
            </a:r>
            <a:r>
              <a:rPr lang="en-US" sz="3500" dirty="0">
                <a:effectLst/>
              </a:rPr>
              <a:t>) (“By way of </a:t>
            </a:r>
            <a:r>
              <a:rPr lang="en-US" sz="3500" b="1" dirty="0">
                <a:effectLst/>
              </a:rPr>
              <a:t>a non-exhaustive list</a:t>
            </a:r>
            <a:r>
              <a:rPr lang="en-US" sz="3500" dirty="0">
                <a:effectLst/>
              </a:rPr>
              <a:t>, the Court recognized three circumstances in which an administrative remedy was not capable of use to obtain relief[.]”).</a:t>
            </a:r>
          </a:p>
          <a:p>
            <a:endParaRPr lang="en-US" sz="3500" i="1" dirty="0">
              <a:latin typeface="TimesNewRomanPSMT"/>
            </a:endParaRPr>
          </a:p>
          <a:p>
            <a:endParaRPr lang="en-US" dirty="0">
              <a:effectLst/>
            </a:endParaRPr>
          </a:p>
          <a:p>
            <a:endParaRPr lang="en-US" dirty="0">
              <a:effectLst/>
            </a:endParaRPr>
          </a:p>
        </p:txBody>
      </p:sp>
      <p:sp>
        <p:nvSpPr>
          <p:cNvPr id="4" name="Slide Number Placeholder 3">
            <a:extLst>
              <a:ext uri="{FF2B5EF4-FFF2-40B4-BE49-F238E27FC236}">
                <a16:creationId xmlns:a16="http://schemas.microsoft.com/office/drawing/2014/main" id="{BE6BB6D2-8656-4CB7-F1E1-13A30480D510}"/>
              </a:ext>
            </a:extLst>
          </p:cNvPr>
          <p:cNvSpPr>
            <a:spLocks noGrp="1"/>
          </p:cNvSpPr>
          <p:nvPr>
            <p:ph type="sldNum" sz="quarter" idx="12"/>
          </p:nvPr>
        </p:nvSpPr>
        <p:spPr/>
        <p:txBody>
          <a:bodyPr/>
          <a:lstStyle/>
          <a:p>
            <a:fld id="{F12C4ABD-0EC9-44AC-AB17-C43CD47F8E55}" type="slidenum">
              <a:rPr lang="en-US" smtClean="0"/>
              <a:t>23</a:t>
            </a:fld>
            <a:endParaRPr lang="en-US"/>
          </a:p>
        </p:txBody>
      </p:sp>
    </p:spTree>
    <p:extLst>
      <p:ext uri="{BB962C8B-B14F-4D97-AF65-F5344CB8AC3E}">
        <p14:creationId xmlns:p14="http://schemas.microsoft.com/office/powerpoint/2010/main" val="1466880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F23FD-9C14-743B-DBDF-03BE5CEB59C1}"/>
              </a:ext>
            </a:extLst>
          </p:cNvPr>
          <p:cNvSpPr>
            <a:spLocks noGrp="1"/>
          </p:cNvSpPr>
          <p:nvPr>
            <p:ph type="title"/>
          </p:nvPr>
        </p:nvSpPr>
        <p:spPr/>
        <p:txBody>
          <a:bodyPr/>
          <a:lstStyle/>
          <a:p>
            <a:r>
              <a:rPr lang="en-US" i="1" dirty="0">
                <a:cs typeface="Times New Roman" panose="02020603050405020304" pitchFamily="18" charset="0"/>
              </a:rPr>
              <a:t>Ross’s</a:t>
            </a:r>
            <a:r>
              <a:rPr lang="en-US" dirty="0">
                <a:cs typeface="Times New Roman" panose="02020603050405020304" pitchFamily="18" charset="0"/>
              </a:rPr>
              <a:t> three forms of unavailability are illustrative, not exhaustive</a:t>
            </a:r>
          </a:p>
        </p:txBody>
      </p:sp>
      <p:sp>
        <p:nvSpPr>
          <p:cNvPr id="3" name="Content Placeholder 2">
            <a:extLst>
              <a:ext uri="{FF2B5EF4-FFF2-40B4-BE49-F238E27FC236}">
                <a16:creationId xmlns:a16="http://schemas.microsoft.com/office/drawing/2014/main" id="{C8E3E735-2056-3684-D6A6-530B9C2443E9}"/>
              </a:ext>
            </a:extLst>
          </p:cNvPr>
          <p:cNvSpPr>
            <a:spLocks noGrp="1"/>
          </p:cNvSpPr>
          <p:nvPr>
            <p:ph idx="1"/>
          </p:nvPr>
        </p:nvSpPr>
        <p:spPr/>
        <p:txBody>
          <a:bodyPr>
            <a:normAutofit/>
          </a:bodyPr>
          <a:lstStyle/>
          <a:p>
            <a:r>
              <a:rPr lang="en-US" sz="3200" i="1" dirty="0">
                <a:effectLst/>
              </a:rPr>
              <a:t>Williams v. </a:t>
            </a:r>
            <a:r>
              <a:rPr lang="en-US" sz="3200" i="1" dirty="0" err="1">
                <a:effectLst/>
              </a:rPr>
              <a:t>Priatno</a:t>
            </a:r>
            <a:r>
              <a:rPr lang="en-US" sz="3200" dirty="0">
                <a:effectLst/>
              </a:rPr>
              <a:t>, 829 F.3d 118, 125 n.2 (2d Cir. 2016) (“We note that the three circumstances discussed in </a:t>
            </a:r>
            <a:r>
              <a:rPr lang="en-US" sz="3200" i="1" dirty="0">
                <a:effectLst/>
              </a:rPr>
              <a:t>Ross </a:t>
            </a:r>
            <a:r>
              <a:rPr lang="en-US" sz="3200" b="1" dirty="0">
                <a:effectLst/>
              </a:rPr>
              <a:t>do not appear to be exhaustive</a:t>
            </a:r>
            <a:r>
              <a:rPr lang="en-US" sz="3200" dirty="0">
                <a:effectLst/>
              </a:rPr>
              <a:t>”).</a:t>
            </a:r>
          </a:p>
          <a:p>
            <a:endParaRPr lang="en-US" sz="3200" dirty="0">
              <a:effectLst/>
            </a:endParaRPr>
          </a:p>
          <a:p>
            <a:r>
              <a:rPr lang="en-US" sz="3200" i="1" dirty="0">
                <a:cs typeface="Times New Roman" panose="02020603050405020304" pitchFamily="18" charset="0"/>
              </a:rPr>
              <a:t>See also </a:t>
            </a:r>
            <a:r>
              <a:rPr lang="en-US" sz="3200" b="0" i="1" dirty="0">
                <a:solidFill>
                  <a:srgbClr val="242424"/>
                </a:solidFill>
                <a:effectLst/>
                <a:cs typeface="Times New Roman" panose="02020603050405020304" pitchFamily="18" charset="0"/>
              </a:rPr>
              <a:t>Muhammad v. Mayfield</a:t>
            </a:r>
            <a:r>
              <a:rPr lang="en-US" sz="3200" b="0" i="0" dirty="0">
                <a:solidFill>
                  <a:srgbClr val="242424"/>
                </a:solidFill>
                <a:effectLst/>
                <a:cs typeface="Times New Roman" panose="02020603050405020304" pitchFamily="18" charset="0"/>
              </a:rPr>
              <a:t>, 933 F.3d 993, 1000 (8th Cir. 2019) (referring to “at least” three categories of unavailability).</a:t>
            </a:r>
            <a:endParaRPr lang="en-US" sz="3200"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D13AFF7-84E2-141C-150F-7D68B7E2231E}"/>
              </a:ext>
            </a:extLst>
          </p:cNvPr>
          <p:cNvSpPr>
            <a:spLocks noGrp="1"/>
          </p:cNvSpPr>
          <p:nvPr>
            <p:ph type="sldNum" sz="quarter" idx="12"/>
          </p:nvPr>
        </p:nvSpPr>
        <p:spPr/>
        <p:txBody>
          <a:bodyPr/>
          <a:lstStyle/>
          <a:p>
            <a:fld id="{F12C4ABD-0EC9-44AC-AB17-C43CD47F8E55}" type="slidenum">
              <a:rPr lang="en-US" smtClean="0"/>
              <a:t>24</a:t>
            </a:fld>
            <a:endParaRPr lang="en-US"/>
          </a:p>
        </p:txBody>
      </p:sp>
    </p:spTree>
    <p:extLst>
      <p:ext uri="{BB962C8B-B14F-4D97-AF65-F5344CB8AC3E}">
        <p14:creationId xmlns:p14="http://schemas.microsoft.com/office/powerpoint/2010/main" val="447434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4C6FD-D249-6F32-6A3E-E760178AFD09}"/>
              </a:ext>
            </a:extLst>
          </p:cNvPr>
          <p:cNvSpPr>
            <a:spLocks noGrp="1"/>
          </p:cNvSpPr>
          <p:nvPr>
            <p:ph type="title"/>
          </p:nvPr>
        </p:nvSpPr>
        <p:spPr/>
        <p:txBody>
          <a:bodyPr/>
          <a:lstStyle/>
          <a:p>
            <a:r>
              <a:rPr lang="en-US" dirty="0">
                <a:cs typeface="Times New Roman" panose="02020603050405020304" pitchFamily="18" charset="0"/>
              </a:rPr>
              <a:t>Examples of individualized unavailability</a:t>
            </a:r>
          </a:p>
        </p:txBody>
      </p:sp>
      <p:sp>
        <p:nvSpPr>
          <p:cNvPr id="3" name="Content Placeholder 2">
            <a:extLst>
              <a:ext uri="{FF2B5EF4-FFF2-40B4-BE49-F238E27FC236}">
                <a16:creationId xmlns:a16="http://schemas.microsoft.com/office/drawing/2014/main" id="{32AE876D-2BA5-A44D-D535-5F8BBA833934}"/>
              </a:ext>
            </a:extLst>
          </p:cNvPr>
          <p:cNvSpPr>
            <a:spLocks noGrp="1"/>
          </p:cNvSpPr>
          <p:nvPr>
            <p:ph idx="1"/>
          </p:nvPr>
        </p:nvSpPr>
        <p:spPr>
          <a:xfrm>
            <a:off x="838200" y="1825625"/>
            <a:ext cx="10515600" cy="4565650"/>
          </a:xfrm>
        </p:spPr>
        <p:txBody>
          <a:bodyPr>
            <a:normAutofit fontScale="92500"/>
          </a:bodyPr>
          <a:lstStyle/>
          <a:p>
            <a:pPr>
              <a:spcBef>
                <a:spcPts val="1500"/>
              </a:spcBef>
            </a:pPr>
            <a:r>
              <a:rPr lang="en-US" i="1" dirty="0">
                <a:solidFill>
                  <a:srgbClr val="000000"/>
                </a:solidFill>
                <a:effectLst/>
                <a:cs typeface="Times New Roman" panose="02020603050405020304" pitchFamily="18" charset="0"/>
              </a:rPr>
              <a:t>Smallwood v. Williams</a:t>
            </a:r>
            <a:r>
              <a:rPr lang="en-US" dirty="0">
                <a:solidFill>
                  <a:srgbClr val="000000"/>
                </a:solidFill>
                <a:effectLst/>
                <a:cs typeface="Times New Roman" panose="02020603050405020304" pitchFamily="18" charset="0"/>
              </a:rPr>
              <a:t>, 59 F.4th 306 (7th Cir. 2023) (fact issues existed as to whether grievance procedure was unavailable to prisoner based on his allegedly </a:t>
            </a:r>
            <a:r>
              <a:rPr lang="en-US" b="1" dirty="0">
                <a:solidFill>
                  <a:srgbClr val="000000"/>
                </a:solidFill>
                <a:effectLst/>
                <a:cs typeface="Times New Roman" panose="02020603050405020304" pitchFamily="18" charset="0"/>
              </a:rPr>
              <a:t>low IQ and lack of access to anyone who might help him while he was in restrictive housing</a:t>
            </a:r>
            <a:r>
              <a:rPr lang="en-US" dirty="0">
                <a:solidFill>
                  <a:srgbClr val="000000"/>
                </a:solidFill>
                <a:effectLst/>
                <a:cs typeface="Times New Roman" panose="02020603050405020304" pitchFamily="18" charset="0"/>
              </a:rPr>
              <a:t>).</a:t>
            </a:r>
          </a:p>
          <a:p>
            <a:pPr>
              <a:spcBef>
                <a:spcPts val="1500"/>
              </a:spcBef>
            </a:pPr>
            <a:r>
              <a:rPr lang="en-US" i="1" dirty="0">
                <a:solidFill>
                  <a:srgbClr val="000000"/>
                </a:solidFill>
                <a:effectLst/>
                <a:cs typeface="Times New Roman" panose="02020603050405020304" pitchFamily="18" charset="0"/>
              </a:rPr>
              <a:t>Eaton v. </a:t>
            </a:r>
            <a:r>
              <a:rPr lang="en-US" i="1" dirty="0" err="1">
                <a:solidFill>
                  <a:srgbClr val="000000"/>
                </a:solidFill>
                <a:effectLst/>
                <a:cs typeface="Times New Roman" panose="02020603050405020304" pitchFamily="18" charset="0"/>
              </a:rPr>
              <a:t>Blewett</a:t>
            </a:r>
            <a:r>
              <a:rPr lang="en-US" dirty="0">
                <a:solidFill>
                  <a:srgbClr val="000000"/>
                </a:solidFill>
                <a:effectLst/>
                <a:cs typeface="Times New Roman" panose="02020603050405020304" pitchFamily="18" charset="0"/>
              </a:rPr>
              <a:t>, 50 F.4th 1240, 1245 (9th Cir. 2022) (“The critical question, here, is whether ‘there is </a:t>
            </a:r>
            <a:r>
              <a:rPr lang="en-US" b="1" dirty="0">
                <a:solidFill>
                  <a:srgbClr val="000000"/>
                </a:solidFill>
                <a:effectLst/>
                <a:cs typeface="Times New Roman" panose="02020603050405020304" pitchFamily="18" charset="0"/>
              </a:rPr>
              <a:t>something in [the prisoner’s] particular case</a:t>
            </a:r>
            <a:r>
              <a:rPr lang="en-US" dirty="0">
                <a:solidFill>
                  <a:srgbClr val="000000"/>
                </a:solidFill>
                <a:effectLst/>
                <a:cs typeface="Times New Roman" panose="02020603050405020304" pitchFamily="18" charset="0"/>
              </a:rPr>
              <a:t> that made the existing and generally available administrative remedies effectively unavailable to [him].’”).</a:t>
            </a:r>
          </a:p>
          <a:p>
            <a:pPr>
              <a:spcBef>
                <a:spcPts val="1500"/>
              </a:spcBef>
            </a:pPr>
            <a:r>
              <a:rPr lang="en-US" i="1" dirty="0">
                <a:solidFill>
                  <a:srgbClr val="000000"/>
                </a:solidFill>
                <a:effectLst/>
                <a:cs typeface="Times New Roman" panose="02020603050405020304" pitchFamily="18" charset="0"/>
              </a:rPr>
              <a:t>Rucker v. </a:t>
            </a:r>
            <a:r>
              <a:rPr lang="en-US" i="1" dirty="0" err="1">
                <a:solidFill>
                  <a:srgbClr val="000000"/>
                </a:solidFill>
                <a:effectLst/>
                <a:cs typeface="Times New Roman" panose="02020603050405020304" pitchFamily="18" charset="0"/>
              </a:rPr>
              <a:t>Giffen</a:t>
            </a:r>
            <a:r>
              <a:rPr lang="en-US" dirty="0">
                <a:solidFill>
                  <a:srgbClr val="000000"/>
                </a:solidFill>
                <a:effectLst/>
                <a:cs typeface="Times New Roman" panose="02020603050405020304" pitchFamily="18" charset="0"/>
              </a:rPr>
              <a:t>, 997 F.3d 88, 94 (2d Cir. 2021) (concluding that a grievance procedure was unavailable to a prisoner who could not comply with its terms due to his </a:t>
            </a:r>
            <a:r>
              <a:rPr lang="en-US" b="1" dirty="0">
                <a:solidFill>
                  <a:srgbClr val="000000"/>
                </a:solidFill>
                <a:effectLst/>
                <a:cs typeface="Times New Roman" panose="02020603050405020304" pitchFamily="18" charset="0"/>
              </a:rPr>
              <a:t>medical condition</a:t>
            </a:r>
            <a:r>
              <a:rPr lang="en-US" dirty="0">
                <a:solidFill>
                  <a:srgbClr val="000000"/>
                </a:solidFill>
                <a:effectLst/>
                <a:cs typeface="Times New Roman" panose="02020603050405020304" pitchFamily="18" charset="0"/>
              </a:rPr>
              <a:t>).</a:t>
            </a:r>
          </a:p>
        </p:txBody>
      </p:sp>
      <p:sp>
        <p:nvSpPr>
          <p:cNvPr id="4" name="Slide Number Placeholder 3">
            <a:extLst>
              <a:ext uri="{FF2B5EF4-FFF2-40B4-BE49-F238E27FC236}">
                <a16:creationId xmlns:a16="http://schemas.microsoft.com/office/drawing/2014/main" id="{FCB9ABCB-AD73-7D8B-0374-10C5B335E039}"/>
              </a:ext>
            </a:extLst>
          </p:cNvPr>
          <p:cNvSpPr>
            <a:spLocks noGrp="1"/>
          </p:cNvSpPr>
          <p:nvPr>
            <p:ph type="sldNum" sz="quarter" idx="12"/>
          </p:nvPr>
        </p:nvSpPr>
        <p:spPr/>
        <p:txBody>
          <a:bodyPr/>
          <a:lstStyle/>
          <a:p>
            <a:fld id="{F12C4ABD-0EC9-44AC-AB17-C43CD47F8E55}" type="slidenum">
              <a:rPr lang="en-US" smtClean="0"/>
              <a:t>25</a:t>
            </a:fld>
            <a:endParaRPr lang="en-US"/>
          </a:p>
        </p:txBody>
      </p:sp>
    </p:spTree>
    <p:extLst>
      <p:ext uri="{BB962C8B-B14F-4D97-AF65-F5344CB8AC3E}">
        <p14:creationId xmlns:p14="http://schemas.microsoft.com/office/powerpoint/2010/main" val="3890238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53996-AA70-D5C4-7756-FF0D809024E3}"/>
              </a:ext>
            </a:extLst>
          </p:cNvPr>
          <p:cNvSpPr>
            <a:spLocks noGrp="1"/>
          </p:cNvSpPr>
          <p:nvPr>
            <p:ph type="title"/>
          </p:nvPr>
        </p:nvSpPr>
        <p:spPr/>
        <p:txBody>
          <a:bodyPr>
            <a:normAutofit/>
          </a:bodyPr>
          <a:lstStyle/>
          <a:p>
            <a:r>
              <a:rPr lang="en-US" sz="4800" dirty="0">
                <a:cs typeface="Times New Roman" panose="02020603050405020304" pitchFamily="18" charset="0"/>
              </a:rPr>
              <a:t>Non-exhaustion is an affirmative defense</a:t>
            </a:r>
          </a:p>
        </p:txBody>
      </p:sp>
      <p:sp>
        <p:nvSpPr>
          <p:cNvPr id="3" name="Content Placeholder 2">
            <a:extLst>
              <a:ext uri="{FF2B5EF4-FFF2-40B4-BE49-F238E27FC236}">
                <a16:creationId xmlns:a16="http://schemas.microsoft.com/office/drawing/2014/main" id="{509C09DF-B770-C70A-AD56-EAE3164A601A}"/>
              </a:ext>
            </a:extLst>
          </p:cNvPr>
          <p:cNvSpPr>
            <a:spLocks noGrp="1"/>
          </p:cNvSpPr>
          <p:nvPr>
            <p:ph idx="1"/>
          </p:nvPr>
        </p:nvSpPr>
        <p:spPr/>
        <p:txBody>
          <a:bodyPr/>
          <a:lstStyle/>
          <a:p>
            <a:pPr marL="0" indent="0">
              <a:buNone/>
            </a:pPr>
            <a:r>
              <a:rPr lang="en-US" sz="3600" dirty="0">
                <a:solidFill>
                  <a:srgbClr val="000000"/>
                </a:solidFill>
                <a:effectLst/>
                <a:cs typeface="Times New Roman" panose="02020603050405020304" pitchFamily="18" charset="0"/>
              </a:rPr>
              <a:t>“We conclude that failure to exhaust is an affirmative defense under the PLRA, and that </a:t>
            </a:r>
            <a:r>
              <a:rPr lang="en-US" sz="3600" b="1" dirty="0">
                <a:solidFill>
                  <a:srgbClr val="000000"/>
                </a:solidFill>
                <a:effectLst/>
                <a:cs typeface="Times New Roman" panose="02020603050405020304" pitchFamily="18" charset="0"/>
              </a:rPr>
              <a:t>inmates are not required to specially plead or demonstrate exhaustion in their complaints</a:t>
            </a:r>
            <a:r>
              <a:rPr lang="en-US" sz="3600" dirty="0">
                <a:solidFill>
                  <a:srgbClr val="000000"/>
                </a:solidFill>
                <a:effectLst/>
                <a:cs typeface="Times New Roman" panose="02020603050405020304" pitchFamily="18" charset="0"/>
              </a:rPr>
              <a:t>.”</a:t>
            </a:r>
            <a:br>
              <a:rPr lang="en-US" sz="3600" dirty="0">
                <a:solidFill>
                  <a:srgbClr val="000000"/>
                </a:solidFill>
                <a:effectLst/>
                <a:cs typeface="Times New Roman" panose="02020603050405020304" pitchFamily="18" charset="0"/>
              </a:rPr>
            </a:br>
            <a:br>
              <a:rPr lang="en-US" sz="3600" dirty="0">
                <a:solidFill>
                  <a:srgbClr val="000000"/>
                </a:solidFill>
                <a:effectLst/>
                <a:cs typeface="Times New Roman" panose="02020603050405020304" pitchFamily="18" charset="0"/>
              </a:rPr>
            </a:br>
            <a:r>
              <a:rPr lang="en-US" sz="3600" i="1" dirty="0">
                <a:effectLst/>
                <a:cs typeface="Times New Roman" panose="02020603050405020304" pitchFamily="18" charset="0"/>
              </a:rPr>
              <a:t>Jones v. Bock, </a:t>
            </a:r>
            <a:r>
              <a:rPr lang="en-US" sz="3600" dirty="0">
                <a:solidFill>
                  <a:srgbClr val="000000"/>
                </a:solidFill>
                <a:effectLst/>
                <a:cs typeface="Times New Roman" panose="02020603050405020304" pitchFamily="18" charset="0"/>
              </a:rPr>
              <a:t>549 U.S. 199, 216 (2007) (Roberts, C.J., for a unanimous Court).  </a:t>
            </a:r>
          </a:p>
          <a:p>
            <a:endParaRPr lang="en-US" dirty="0"/>
          </a:p>
        </p:txBody>
      </p:sp>
      <p:sp>
        <p:nvSpPr>
          <p:cNvPr id="4" name="Slide Number Placeholder 3">
            <a:extLst>
              <a:ext uri="{FF2B5EF4-FFF2-40B4-BE49-F238E27FC236}">
                <a16:creationId xmlns:a16="http://schemas.microsoft.com/office/drawing/2014/main" id="{70A39A59-5510-B49A-6A14-20248E61D8D0}"/>
              </a:ext>
            </a:extLst>
          </p:cNvPr>
          <p:cNvSpPr>
            <a:spLocks noGrp="1"/>
          </p:cNvSpPr>
          <p:nvPr>
            <p:ph type="sldNum" sz="quarter" idx="12"/>
          </p:nvPr>
        </p:nvSpPr>
        <p:spPr/>
        <p:txBody>
          <a:bodyPr/>
          <a:lstStyle/>
          <a:p>
            <a:fld id="{F12C4ABD-0EC9-44AC-AB17-C43CD47F8E55}" type="slidenum">
              <a:rPr lang="en-US" smtClean="0"/>
              <a:t>26</a:t>
            </a:fld>
            <a:endParaRPr lang="en-US"/>
          </a:p>
        </p:txBody>
      </p:sp>
    </p:spTree>
    <p:extLst>
      <p:ext uri="{BB962C8B-B14F-4D97-AF65-F5344CB8AC3E}">
        <p14:creationId xmlns:p14="http://schemas.microsoft.com/office/powerpoint/2010/main" val="3320535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6671A-E911-B6D7-8D3F-4A0F62947ADA}"/>
              </a:ext>
            </a:extLst>
          </p:cNvPr>
          <p:cNvSpPr>
            <a:spLocks noGrp="1"/>
          </p:cNvSpPr>
          <p:nvPr>
            <p:ph type="title"/>
          </p:nvPr>
        </p:nvSpPr>
        <p:spPr>
          <a:xfrm>
            <a:off x="838200" y="500062"/>
            <a:ext cx="10515600" cy="1325563"/>
          </a:xfrm>
        </p:spPr>
        <p:txBody>
          <a:bodyPr/>
          <a:lstStyle/>
          <a:p>
            <a:r>
              <a:rPr lang="en-US" dirty="0">
                <a:cs typeface="Times New Roman" panose="02020603050405020304" pitchFamily="18" charset="0"/>
              </a:rPr>
              <a:t>Defendants have the burden of proving availability and non-exhaustion</a:t>
            </a:r>
          </a:p>
        </p:txBody>
      </p:sp>
      <p:sp>
        <p:nvSpPr>
          <p:cNvPr id="3" name="Content Placeholder 2">
            <a:extLst>
              <a:ext uri="{FF2B5EF4-FFF2-40B4-BE49-F238E27FC236}">
                <a16:creationId xmlns:a16="http://schemas.microsoft.com/office/drawing/2014/main" id="{EDB68295-8A08-5488-6514-024FEEB2B42D}"/>
              </a:ext>
            </a:extLst>
          </p:cNvPr>
          <p:cNvSpPr>
            <a:spLocks noGrp="1"/>
          </p:cNvSpPr>
          <p:nvPr>
            <p:ph idx="1"/>
          </p:nvPr>
        </p:nvSpPr>
        <p:spPr>
          <a:xfrm>
            <a:off x="838200" y="2085975"/>
            <a:ext cx="10515600" cy="4090988"/>
          </a:xfrm>
        </p:spPr>
        <p:txBody>
          <a:bodyPr>
            <a:normAutofit lnSpcReduction="10000"/>
          </a:bodyPr>
          <a:lstStyle/>
          <a:p>
            <a:r>
              <a:rPr lang="en-US" sz="3200" i="1" dirty="0">
                <a:cs typeface="Times New Roman" panose="02020603050405020304" pitchFamily="18" charset="0"/>
              </a:rPr>
              <a:t>See, </a:t>
            </a:r>
            <a:r>
              <a:rPr lang="en-US" sz="3200" i="1" dirty="0" err="1">
                <a:cs typeface="Times New Roman" panose="02020603050405020304" pitchFamily="18" charset="0"/>
              </a:rPr>
              <a:t>e.g</a:t>
            </a:r>
            <a:r>
              <a:rPr lang="en-US" sz="3200" i="1" dirty="0">
                <a:cs typeface="Times New Roman" panose="02020603050405020304" pitchFamily="18" charset="0"/>
              </a:rPr>
              <a:t>, </a:t>
            </a:r>
            <a:r>
              <a:rPr lang="en-US" sz="3200" i="1" dirty="0" err="1">
                <a:cs typeface="Times New Roman" panose="02020603050405020304" pitchFamily="18" charset="0"/>
              </a:rPr>
              <a:t>Lanaghan</a:t>
            </a:r>
            <a:r>
              <a:rPr lang="en-US" sz="3200" i="1" dirty="0">
                <a:cs typeface="Times New Roman" panose="02020603050405020304" pitchFamily="18" charset="0"/>
              </a:rPr>
              <a:t> v. Koch</a:t>
            </a:r>
            <a:r>
              <a:rPr lang="en-US" sz="3200" dirty="0">
                <a:cs typeface="Times New Roman" panose="02020603050405020304" pitchFamily="18" charset="0"/>
              </a:rPr>
              <a:t>, 902 F.3d 683, 690 (7th Cir. 2018) (holding defendants “have not met their burden of establishing that a remedy was available” to the plaintiff when they “did not present evidence” that plaintiff was aware of relevant grievance rules).</a:t>
            </a:r>
          </a:p>
          <a:p>
            <a:endParaRPr lang="en-US" sz="3200" dirty="0">
              <a:cs typeface="Times New Roman" panose="02020603050405020304" pitchFamily="18" charset="0"/>
            </a:endParaRPr>
          </a:p>
          <a:p>
            <a:r>
              <a:rPr lang="en-US" sz="3200" i="1" dirty="0">
                <a:cs typeface="Times New Roman" panose="02020603050405020304" pitchFamily="18" charset="0"/>
              </a:rPr>
              <a:t>Albino v. Baca</a:t>
            </a:r>
            <a:r>
              <a:rPr lang="en-US" sz="3200" dirty="0">
                <a:cs typeface="Times New Roman" panose="02020603050405020304" pitchFamily="18" charset="0"/>
              </a:rPr>
              <a:t>, 747 F.3d 1162, 1172 (9th Cir. 2014) (“as required by </a:t>
            </a:r>
            <a:r>
              <a:rPr lang="en-US" sz="3200" i="1" dirty="0">
                <a:cs typeface="Times New Roman" panose="02020603050405020304" pitchFamily="18" charset="0"/>
              </a:rPr>
              <a:t>Jones</a:t>
            </a:r>
            <a:r>
              <a:rPr lang="en-US" sz="3200" dirty="0">
                <a:cs typeface="Times New Roman" panose="02020603050405020304" pitchFamily="18" charset="0"/>
              </a:rPr>
              <a:t>, </a:t>
            </a:r>
            <a:r>
              <a:rPr lang="en-US" sz="3200" b="1" dirty="0">
                <a:cs typeface="Times New Roman" panose="02020603050405020304" pitchFamily="18" charset="0"/>
              </a:rPr>
              <a:t>the ultimate burden of proof remains with the defendant</a:t>
            </a:r>
            <a:r>
              <a:rPr lang="en-US" sz="3200" dirty="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F9F84AC7-8665-3E17-1D3E-20231657201F}"/>
              </a:ext>
            </a:extLst>
          </p:cNvPr>
          <p:cNvSpPr>
            <a:spLocks noGrp="1"/>
          </p:cNvSpPr>
          <p:nvPr>
            <p:ph type="sldNum" sz="quarter" idx="12"/>
          </p:nvPr>
        </p:nvSpPr>
        <p:spPr/>
        <p:txBody>
          <a:bodyPr/>
          <a:lstStyle/>
          <a:p>
            <a:fld id="{F12C4ABD-0EC9-44AC-AB17-C43CD47F8E55}" type="slidenum">
              <a:rPr lang="en-US" smtClean="0"/>
              <a:t>27</a:t>
            </a:fld>
            <a:endParaRPr lang="en-US"/>
          </a:p>
        </p:txBody>
      </p:sp>
    </p:spTree>
    <p:extLst>
      <p:ext uri="{BB962C8B-B14F-4D97-AF65-F5344CB8AC3E}">
        <p14:creationId xmlns:p14="http://schemas.microsoft.com/office/powerpoint/2010/main" val="4273426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7F42F-89A6-0F2E-339D-A27E072F2D7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E87A5D14-5BB3-9762-22C3-A6B219C28F17}"/>
              </a:ext>
            </a:extLst>
          </p:cNvPr>
          <p:cNvSpPr>
            <a:spLocks noGrp="1"/>
          </p:cNvSpPr>
          <p:nvPr>
            <p:ph idx="1"/>
          </p:nvPr>
        </p:nvSpPr>
        <p:spPr/>
        <p:txBody>
          <a:bodyPr>
            <a:normAutofit fontScale="92500" lnSpcReduction="10000"/>
          </a:bodyPr>
          <a:lstStyle/>
          <a:p>
            <a:pPr marL="514350" indent="-514350">
              <a:buFont typeface="+mj-lt"/>
              <a:buAutoNum type="arabicPeriod"/>
            </a:pPr>
            <a:r>
              <a:rPr lang="en-US" dirty="0">
                <a:solidFill>
                  <a:schemeClr val="bg1">
                    <a:lumMod val="65000"/>
                  </a:schemeClr>
                </a:solidFill>
              </a:rPr>
              <a:t>Background statistics</a:t>
            </a:r>
          </a:p>
          <a:p>
            <a:pPr marL="514350" indent="-514350">
              <a:buFont typeface="+mj-lt"/>
              <a:buAutoNum type="arabicPeriod"/>
            </a:pPr>
            <a:r>
              <a:rPr lang="en-US" dirty="0">
                <a:solidFill>
                  <a:schemeClr val="bg1">
                    <a:lumMod val="65000"/>
                  </a:schemeClr>
                </a:solidFill>
              </a:rPr>
              <a:t>Exhaustion (Developing law on unavailability)</a:t>
            </a:r>
          </a:p>
          <a:p>
            <a:pPr marL="514350" indent="-514350">
              <a:buFont typeface="+mj-lt"/>
              <a:buAutoNum type="arabicPeriod"/>
            </a:pPr>
            <a:r>
              <a:rPr lang="en-US" dirty="0"/>
              <a:t>Physical injury provision</a:t>
            </a:r>
          </a:p>
          <a:p>
            <a:pPr marL="514350" indent="-514350">
              <a:buFont typeface="+mj-lt"/>
              <a:buAutoNum type="arabicPeriod"/>
            </a:pPr>
            <a:r>
              <a:rPr lang="en-US" dirty="0">
                <a:solidFill>
                  <a:schemeClr val="bg1">
                    <a:lumMod val="65000"/>
                  </a:schemeClr>
                </a:solidFill>
              </a:rPr>
              <a:t>Plaintiff types</a:t>
            </a:r>
          </a:p>
          <a:p>
            <a:pPr lvl="1"/>
            <a:r>
              <a:rPr lang="en-US" dirty="0">
                <a:solidFill>
                  <a:schemeClr val="bg1">
                    <a:lumMod val="65000"/>
                  </a:schemeClr>
                </a:solidFill>
              </a:rPr>
              <a:t>Organizational plaintiffs (including </a:t>
            </a:r>
            <a:r>
              <a:rPr lang="en-US" dirty="0" err="1">
                <a:solidFill>
                  <a:schemeClr val="bg1">
                    <a:lumMod val="65000"/>
                  </a:schemeClr>
                </a:solidFill>
              </a:rPr>
              <a:t>P&amp;As</a:t>
            </a:r>
            <a:r>
              <a:rPr lang="en-US" dirty="0">
                <a:solidFill>
                  <a:schemeClr val="bg1">
                    <a:lumMod val="65000"/>
                  </a:schemeClr>
                </a:solidFill>
              </a:rPr>
              <a:t>)</a:t>
            </a:r>
          </a:p>
          <a:p>
            <a:pPr lvl="1"/>
            <a:r>
              <a:rPr lang="en-US" dirty="0">
                <a:solidFill>
                  <a:schemeClr val="bg1">
                    <a:lumMod val="65000"/>
                  </a:schemeClr>
                </a:solidFill>
              </a:rPr>
              <a:t>Non-prisoner plaintiffs</a:t>
            </a:r>
          </a:p>
          <a:p>
            <a:pPr marL="514350" indent="-514350">
              <a:buFont typeface="+mj-lt"/>
              <a:buAutoNum type="arabicPeriod"/>
            </a:pPr>
            <a:r>
              <a:rPr lang="en-US" dirty="0">
                <a:solidFill>
                  <a:schemeClr val="bg1">
                    <a:lumMod val="65000"/>
                  </a:schemeClr>
                </a:solidFill>
              </a:rPr>
              <a:t>Prospective Relief:</a:t>
            </a:r>
          </a:p>
          <a:p>
            <a:pPr lvl="1"/>
            <a:r>
              <a:rPr lang="en-US" dirty="0">
                <a:solidFill>
                  <a:schemeClr val="bg1">
                    <a:lumMod val="65000"/>
                  </a:schemeClr>
                </a:solidFill>
              </a:rPr>
              <a:t>Findings</a:t>
            </a:r>
          </a:p>
          <a:p>
            <a:pPr lvl="1"/>
            <a:r>
              <a:rPr lang="en-US" dirty="0">
                <a:solidFill>
                  <a:schemeClr val="bg1">
                    <a:lumMod val="65000"/>
                  </a:schemeClr>
                </a:solidFill>
              </a:rPr>
              <a:t>Termination waivers</a:t>
            </a:r>
          </a:p>
          <a:p>
            <a:pPr lvl="1"/>
            <a:r>
              <a:rPr lang="en-US" dirty="0">
                <a:solidFill>
                  <a:schemeClr val="bg1">
                    <a:lumMod val="65000"/>
                  </a:schemeClr>
                </a:solidFill>
              </a:rPr>
              <a:t>Being prepared for a termination motion</a:t>
            </a:r>
          </a:p>
          <a:p>
            <a:pPr marL="514350" indent="-514350">
              <a:buFont typeface="+mj-lt"/>
              <a:buAutoNum type="arabicPeriod"/>
            </a:pPr>
            <a:r>
              <a:rPr lang="en-US" dirty="0">
                <a:solidFill>
                  <a:schemeClr val="bg1">
                    <a:lumMod val="65000"/>
                  </a:schemeClr>
                </a:solidFill>
              </a:rPr>
              <a:t>Special Masters/Monitors/706 Experts</a:t>
            </a:r>
          </a:p>
        </p:txBody>
      </p:sp>
      <p:sp>
        <p:nvSpPr>
          <p:cNvPr id="4" name="Slide Number Placeholder 3">
            <a:extLst>
              <a:ext uri="{FF2B5EF4-FFF2-40B4-BE49-F238E27FC236}">
                <a16:creationId xmlns:a16="http://schemas.microsoft.com/office/drawing/2014/main" id="{4399124C-74A7-DF97-787A-1F4424244990}"/>
              </a:ext>
            </a:extLst>
          </p:cNvPr>
          <p:cNvSpPr>
            <a:spLocks noGrp="1"/>
          </p:cNvSpPr>
          <p:nvPr>
            <p:ph type="sldNum" sz="quarter" idx="12"/>
          </p:nvPr>
        </p:nvSpPr>
        <p:spPr/>
        <p:txBody>
          <a:bodyPr/>
          <a:lstStyle/>
          <a:p>
            <a:fld id="{F12C4ABD-0EC9-44AC-AB17-C43CD47F8E55}" type="slidenum">
              <a:rPr lang="en-US" smtClean="0"/>
              <a:t>28</a:t>
            </a:fld>
            <a:endParaRPr lang="en-US"/>
          </a:p>
        </p:txBody>
      </p:sp>
    </p:spTree>
    <p:extLst>
      <p:ext uri="{BB962C8B-B14F-4D97-AF65-F5344CB8AC3E}">
        <p14:creationId xmlns:p14="http://schemas.microsoft.com/office/powerpoint/2010/main" val="1443009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464646"/>
                </a:solidFill>
                <a:ea typeface="Times New Roman" panose="02020603050405020304" pitchFamily="18" charset="0"/>
                <a:cs typeface="Calibri" panose="020F0502020204030204" pitchFamily="34" charset="0"/>
              </a:rPr>
              <a:t>Physical Injury Requirement </a:t>
            </a:r>
            <a:endParaRPr lang="en-US" dirty="0">
              <a:cs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a:buNone/>
            </a:pPr>
            <a:r>
              <a:rPr lang="en-US" dirty="0"/>
              <a:t>42 U.S.C. § 1997e(e):</a:t>
            </a:r>
          </a:p>
          <a:p>
            <a:pPr marL="0" indent="0">
              <a:buNone/>
            </a:pPr>
            <a:r>
              <a:rPr lang="en-US" dirty="0"/>
              <a:t>“No </a:t>
            </a:r>
            <a:r>
              <a:rPr lang="en-US" dirty="0">
                <a:solidFill>
                  <a:srgbClr val="FF0000"/>
                </a:solidFill>
              </a:rPr>
              <a:t>Federal civil action</a:t>
            </a:r>
            <a:r>
              <a:rPr lang="en-US" dirty="0"/>
              <a:t> may be </a:t>
            </a:r>
            <a:r>
              <a:rPr lang="en-US" dirty="0">
                <a:solidFill>
                  <a:srgbClr val="FF0000"/>
                </a:solidFill>
              </a:rPr>
              <a:t>brought by a prisoner</a:t>
            </a:r>
            <a:r>
              <a:rPr lang="en-US" dirty="0"/>
              <a:t> confined in a jail, prison, or other correctional facility, for </a:t>
            </a:r>
            <a:r>
              <a:rPr lang="en-US" dirty="0">
                <a:solidFill>
                  <a:srgbClr val="FF0000"/>
                </a:solidFill>
              </a:rPr>
              <a:t>mental or emotional injury </a:t>
            </a:r>
            <a:r>
              <a:rPr lang="en-US" dirty="0"/>
              <a:t>suffered while in custody without a </a:t>
            </a:r>
            <a:r>
              <a:rPr lang="en-US" dirty="0">
                <a:solidFill>
                  <a:srgbClr val="FF0000"/>
                </a:solidFill>
              </a:rPr>
              <a:t>prior showing of physical injury </a:t>
            </a:r>
            <a:r>
              <a:rPr lang="en-US" dirty="0"/>
              <a:t>or the commission of a sexual act (as defined in section 2246 of title 18, United States Code).”</a:t>
            </a:r>
          </a:p>
          <a:p>
            <a:pPr marL="0" indent="0">
              <a:buNone/>
            </a:pPr>
            <a:endParaRPr lang="en-US" dirty="0"/>
          </a:p>
          <a:p>
            <a:r>
              <a:rPr lang="en-US" dirty="0"/>
              <a:t>worst written provision of the PLRA; confusion in the courts</a:t>
            </a:r>
          </a:p>
          <a:p>
            <a:endParaRPr lang="en-US" dirty="0"/>
          </a:p>
        </p:txBody>
      </p:sp>
      <p:sp>
        <p:nvSpPr>
          <p:cNvPr id="4" name="Slide Number Placeholder 3">
            <a:extLst>
              <a:ext uri="{FF2B5EF4-FFF2-40B4-BE49-F238E27FC236}">
                <a16:creationId xmlns:a16="http://schemas.microsoft.com/office/drawing/2014/main" id="{89553F12-3AFE-140B-A317-275B2024BE1A}"/>
              </a:ext>
            </a:extLst>
          </p:cNvPr>
          <p:cNvSpPr>
            <a:spLocks noGrp="1"/>
          </p:cNvSpPr>
          <p:nvPr>
            <p:ph type="sldNum" sz="quarter" idx="12"/>
          </p:nvPr>
        </p:nvSpPr>
        <p:spPr/>
        <p:txBody>
          <a:bodyPr/>
          <a:lstStyle/>
          <a:p>
            <a:fld id="{F12C4ABD-0EC9-44AC-AB17-C43CD47F8E55}" type="slidenum">
              <a:rPr lang="en-US" smtClean="0"/>
              <a:t>29</a:t>
            </a:fld>
            <a:endParaRPr lang="en-US"/>
          </a:p>
        </p:txBody>
      </p:sp>
    </p:spTree>
    <p:extLst>
      <p:ext uri="{BB962C8B-B14F-4D97-AF65-F5344CB8AC3E}">
        <p14:creationId xmlns:p14="http://schemas.microsoft.com/office/powerpoint/2010/main" val="911782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0514D-8A64-62B3-00BD-F8CDBBEDFFEE}"/>
              </a:ext>
            </a:extLst>
          </p:cNvPr>
          <p:cNvSpPr>
            <a:spLocks noGrp="1"/>
          </p:cNvSpPr>
          <p:nvPr>
            <p:ph type="title"/>
          </p:nvPr>
        </p:nvSpPr>
        <p:spPr/>
        <p:txBody>
          <a:bodyPr/>
          <a:lstStyle/>
          <a:p>
            <a:r>
              <a:rPr lang="en-US" dirty="0">
                <a:highlight>
                  <a:srgbClr val="FFFF00"/>
                </a:highlight>
              </a:rPr>
              <a:t>Join and use the listserv</a:t>
            </a:r>
          </a:p>
        </p:txBody>
      </p:sp>
      <p:sp>
        <p:nvSpPr>
          <p:cNvPr id="3" name="Content Placeholder 2">
            <a:extLst>
              <a:ext uri="{FF2B5EF4-FFF2-40B4-BE49-F238E27FC236}">
                <a16:creationId xmlns:a16="http://schemas.microsoft.com/office/drawing/2014/main" id="{62D0494B-3FD9-6AE4-74B5-2AC2CA76B389}"/>
              </a:ext>
            </a:extLst>
          </p:cNvPr>
          <p:cNvSpPr>
            <a:spLocks noGrp="1"/>
          </p:cNvSpPr>
          <p:nvPr>
            <p:ph idx="1"/>
          </p:nvPr>
        </p:nvSpPr>
        <p:spPr/>
        <p:txBody>
          <a:bodyPr>
            <a:normAutofit/>
          </a:bodyPr>
          <a:lstStyle/>
          <a:p>
            <a:pPr marL="0" indent="0" algn="ctr">
              <a:lnSpc>
                <a:spcPct val="100000"/>
              </a:lnSpc>
              <a:buNone/>
            </a:pPr>
            <a:r>
              <a:rPr lang="en-US" sz="4300" dirty="0">
                <a:latin typeface="Times New Roman" panose="02020603050405020304" pitchFamily="18" charset="0"/>
                <a:cs typeface="Times New Roman" panose="02020603050405020304" pitchFamily="18" charset="0"/>
              </a:rPr>
              <a:t>https://www.probono.net/prisoners/</a:t>
            </a:r>
          </a:p>
        </p:txBody>
      </p:sp>
      <p:sp>
        <p:nvSpPr>
          <p:cNvPr id="4" name="Slide Number Placeholder 3">
            <a:extLst>
              <a:ext uri="{FF2B5EF4-FFF2-40B4-BE49-F238E27FC236}">
                <a16:creationId xmlns:a16="http://schemas.microsoft.com/office/drawing/2014/main" id="{2FC5BD1E-D448-5C63-CB5A-C308044D4A20}"/>
              </a:ext>
            </a:extLst>
          </p:cNvPr>
          <p:cNvSpPr>
            <a:spLocks noGrp="1"/>
          </p:cNvSpPr>
          <p:nvPr>
            <p:ph type="sldNum" sz="quarter" idx="12"/>
          </p:nvPr>
        </p:nvSpPr>
        <p:spPr/>
        <p:txBody>
          <a:bodyPr/>
          <a:lstStyle/>
          <a:p>
            <a:fld id="{F12C4ABD-0EC9-44AC-AB17-C43CD47F8E55}" type="slidenum">
              <a:rPr lang="en-US" smtClean="0"/>
              <a:t>3</a:t>
            </a:fld>
            <a:endParaRPr lang="en-US"/>
          </a:p>
        </p:txBody>
      </p:sp>
    </p:spTree>
    <p:extLst>
      <p:ext uri="{BB962C8B-B14F-4D97-AF65-F5344CB8AC3E}">
        <p14:creationId xmlns:p14="http://schemas.microsoft.com/office/powerpoint/2010/main" val="4022713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100" b="1" dirty="0">
                <a:solidFill>
                  <a:srgbClr val="464646"/>
                </a:solidFill>
                <a:effectLst>
                  <a:outerShdw blurRad="31750" dist="25400" dir="5400000" algn="tl" rotWithShape="0">
                    <a:srgbClr val="000000">
                      <a:alpha val="25000"/>
                    </a:srgbClr>
                  </a:outerShdw>
                </a:effectLst>
                <a:cs typeface="Calibri" panose="020F0502020204030204" pitchFamily="34" charset="0"/>
              </a:rPr>
              <a:t>What does the statute do?</a:t>
            </a:r>
            <a:endParaRPr lang="en-US" dirty="0">
              <a:cs typeface="Calibri" panose="020F0502020204030204" pitchFamily="34" charset="0"/>
            </a:endParaRPr>
          </a:p>
        </p:txBody>
      </p:sp>
      <p:sp>
        <p:nvSpPr>
          <p:cNvPr id="3" name="Content Placeholder 2"/>
          <p:cNvSpPr>
            <a:spLocks noGrp="1"/>
          </p:cNvSpPr>
          <p:nvPr>
            <p:ph idx="1"/>
          </p:nvPr>
        </p:nvSpPr>
        <p:spPr/>
        <p:txBody>
          <a:bodyPr>
            <a:normAutofit/>
          </a:bodyPr>
          <a:lstStyle/>
          <a:p>
            <a:pPr marL="566928" indent="-457200">
              <a:spcBef>
                <a:spcPts val="1800"/>
              </a:spcBef>
              <a:buSzPct val="100000"/>
            </a:pPr>
            <a:r>
              <a:rPr lang="en-US" dirty="0">
                <a:solidFill>
                  <a:prstClr val="black"/>
                </a:solidFill>
                <a:ea typeface="Times New Roman" panose="02020603050405020304" pitchFamily="18" charset="0"/>
              </a:rPr>
              <a:t>Unless actual physical injury, provision bars compensatory damages</a:t>
            </a:r>
          </a:p>
          <a:p>
            <a:pPr marL="566928" indent="-457200">
              <a:spcBef>
                <a:spcPts val="1800"/>
              </a:spcBef>
              <a:buSzPct val="100000"/>
            </a:pPr>
            <a:r>
              <a:rPr lang="en-US" dirty="0">
                <a:ea typeface="Times New Roman" panose="02020603050405020304" pitchFamily="18" charset="0"/>
              </a:rPr>
              <a:t>Limit on damages, not “actions”</a:t>
            </a:r>
            <a:endParaRPr lang="en-US" b="1" dirty="0">
              <a:solidFill>
                <a:srgbClr val="464646"/>
              </a:solidFill>
              <a:ea typeface="Times New Roman" panose="02020603050405020304" pitchFamily="18" charset="0"/>
            </a:endParaRPr>
          </a:p>
          <a:p>
            <a:pPr marL="566928" indent="-457200">
              <a:spcBef>
                <a:spcPts val="1800"/>
              </a:spcBef>
              <a:buSzPct val="100000"/>
            </a:pPr>
            <a:r>
              <a:rPr lang="en-US" dirty="0">
                <a:solidFill>
                  <a:prstClr val="black"/>
                </a:solidFill>
              </a:rPr>
              <a:t>Injunctive and declaratory relief is not affected</a:t>
            </a:r>
          </a:p>
          <a:p>
            <a:pPr marL="566928" indent="-457200">
              <a:spcBef>
                <a:spcPts val="1800"/>
              </a:spcBef>
              <a:buSzPct val="100000"/>
            </a:pPr>
            <a:r>
              <a:rPr lang="en-US" dirty="0">
                <a:solidFill>
                  <a:prstClr val="black"/>
                </a:solidFill>
                <a:ea typeface="Times New Roman" panose="02020603050405020304" pitchFamily="18" charset="0"/>
              </a:rPr>
              <a:t>Leaves nominal and punitive damages intact (except D.C. Circuit)</a:t>
            </a:r>
          </a:p>
        </p:txBody>
      </p:sp>
      <p:sp>
        <p:nvSpPr>
          <p:cNvPr id="4" name="Slide Number Placeholder 3">
            <a:extLst>
              <a:ext uri="{FF2B5EF4-FFF2-40B4-BE49-F238E27FC236}">
                <a16:creationId xmlns:a16="http://schemas.microsoft.com/office/drawing/2014/main" id="{5B443F98-6C97-0A9A-6CF4-FC9C095CD3CC}"/>
              </a:ext>
            </a:extLst>
          </p:cNvPr>
          <p:cNvSpPr>
            <a:spLocks noGrp="1"/>
          </p:cNvSpPr>
          <p:nvPr>
            <p:ph type="sldNum" sz="quarter" idx="12"/>
          </p:nvPr>
        </p:nvSpPr>
        <p:spPr/>
        <p:txBody>
          <a:bodyPr/>
          <a:lstStyle/>
          <a:p>
            <a:fld id="{F12C4ABD-0EC9-44AC-AB17-C43CD47F8E55}" type="slidenum">
              <a:rPr lang="en-US" smtClean="0"/>
              <a:t>30</a:t>
            </a:fld>
            <a:endParaRPr lang="en-US"/>
          </a:p>
        </p:txBody>
      </p:sp>
    </p:spTree>
    <p:extLst>
      <p:ext uri="{BB962C8B-B14F-4D97-AF65-F5344CB8AC3E}">
        <p14:creationId xmlns:p14="http://schemas.microsoft.com/office/powerpoint/2010/main" val="1343655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109728" indent="0">
              <a:spcBef>
                <a:spcPts val="400"/>
              </a:spcBef>
              <a:buSzPct val="68000"/>
              <a:buNone/>
            </a:pPr>
            <a:r>
              <a:rPr lang="en-US" sz="4000" dirty="0">
                <a:solidFill>
                  <a:prstClr val="black"/>
                </a:solidFill>
                <a:ea typeface="Times New Roman" panose="02020603050405020304" pitchFamily="18" charset="0"/>
              </a:rPr>
              <a:t>Is a violation of intangible civil liberties a mental or emotional injury? Circuit Split</a:t>
            </a:r>
          </a:p>
        </p:txBody>
      </p:sp>
      <p:sp>
        <p:nvSpPr>
          <p:cNvPr id="3" name="Content Placeholder 2"/>
          <p:cNvSpPr>
            <a:spLocks noGrp="1"/>
          </p:cNvSpPr>
          <p:nvPr>
            <p:ph idx="1"/>
          </p:nvPr>
        </p:nvSpPr>
        <p:spPr>
          <a:xfrm>
            <a:off x="838200" y="1825624"/>
            <a:ext cx="10515600" cy="4906645"/>
          </a:xfrm>
        </p:spPr>
        <p:txBody>
          <a:bodyPr>
            <a:normAutofit/>
          </a:bodyPr>
          <a:lstStyle/>
          <a:p>
            <a:pPr marL="0" indent="0">
              <a:lnSpc>
                <a:spcPct val="100000"/>
              </a:lnSpc>
              <a:buNone/>
            </a:pPr>
            <a:r>
              <a:rPr lang="en-US" sz="2600" dirty="0">
                <a:solidFill>
                  <a:prstClr val="black"/>
                </a:solidFill>
                <a:ea typeface="Times New Roman" panose="02020603050405020304" pitchFamily="18" charset="0"/>
              </a:rPr>
              <a:t>The broad reading: Anything that isn’t physical is “metal or emotional”</a:t>
            </a:r>
          </a:p>
          <a:p>
            <a:pPr marL="0" indent="0">
              <a:lnSpc>
                <a:spcPct val="100000"/>
              </a:lnSpc>
              <a:buNone/>
            </a:pPr>
            <a:r>
              <a:rPr lang="en-US" sz="2600" dirty="0">
                <a:solidFill>
                  <a:prstClr val="black"/>
                </a:solidFill>
                <a:ea typeface="Times New Roman" panose="02020603050405020304" pitchFamily="18" charset="0"/>
              </a:rPr>
              <a:t>The narrow reading: </a:t>
            </a:r>
          </a:p>
          <a:p>
            <a:pPr marL="0" indent="0">
              <a:lnSpc>
                <a:spcPct val="100000"/>
              </a:lnSpc>
              <a:buNone/>
            </a:pPr>
            <a:r>
              <a:rPr lang="en-US" sz="2600" dirty="0">
                <a:solidFill>
                  <a:prstClr val="black"/>
                </a:solidFill>
                <a:ea typeface="Times New Roman" panose="02020603050405020304" pitchFamily="18" charset="0"/>
              </a:rPr>
              <a:t>King v. </a:t>
            </a:r>
            <a:r>
              <a:rPr lang="en-US" sz="2600" dirty="0" err="1">
                <a:solidFill>
                  <a:prstClr val="black"/>
                </a:solidFill>
                <a:ea typeface="Times New Roman" panose="02020603050405020304" pitchFamily="18" charset="0"/>
              </a:rPr>
              <a:t>Zamiara</a:t>
            </a:r>
            <a:r>
              <a:rPr lang="en-US" sz="2600" dirty="0">
                <a:solidFill>
                  <a:prstClr val="black"/>
                </a:solidFill>
                <a:ea typeface="Times New Roman" panose="02020603050405020304" pitchFamily="18" charset="0"/>
              </a:rPr>
              <a:t>, F.3d 207 (6th Cir. 2015):</a:t>
            </a:r>
          </a:p>
          <a:p>
            <a:pPr marL="457200" lvl="1" indent="0">
              <a:lnSpc>
                <a:spcPct val="100000"/>
              </a:lnSpc>
              <a:buNone/>
            </a:pPr>
            <a:r>
              <a:rPr lang="en-US" sz="2200" dirty="0">
                <a:solidFill>
                  <a:prstClr val="black"/>
                </a:solidFill>
                <a:ea typeface="Times New Roman" panose="02020603050405020304" pitchFamily="18" charset="0"/>
              </a:rPr>
              <a:t>The broad reading “does not accord with the statutory language: The statute . . . . Says nothing about claims brought to redress constitutional injuries, which are distinct from mental and emotional injuries. . . . Were we to construe § 1997e(e) as the majority of courts have done, thereby grafting a physical-injury requirement onto claims that allege First Amendment violations as the injury, the phrase “for mental or emotional injury” would be rendered superfluous.”</a:t>
            </a:r>
          </a:p>
          <a:p>
            <a:pPr marL="0" indent="0">
              <a:lnSpc>
                <a:spcPct val="100000"/>
              </a:lnSpc>
              <a:buNone/>
            </a:pPr>
            <a:r>
              <a:rPr lang="en-US" sz="2600" dirty="0">
                <a:solidFill>
                  <a:prstClr val="black"/>
                </a:solidFill>
                <a:ea typeface="Times New Roman" panose="02020603050405020304" pitchFamily="18" charset="0"/>
              </a:rPr>
              <a:t>Hacker v. Dart, 62 F.4th 1073 (7th Cir. 2023)</a:t>
            </a:r>
          </a:p>
          <a:p>
            <a:pPr marL="457200" lvl="1" indent="0">
              <a:lnSpc>
                <a:spcPct val="100000"/>
              </a:lnSpc>
              <a:buNone/>
            </a:pPr>
            <a:r>
              <a:rPr lang="en-US" sz="2200" dirty="0">
                <a:solidFill>
                  <a:prstClr val="black"/>
                </a:solidFill>
                <a:ea typeface="Times New Roman" panose="02020603050405020304" pitchFamily="18" charset="0"/>
              </a:rPr>
              <a:t>provision doesn’t cover </a:t>
            </a:r>
            <a:r>
              <a:rPr lang="en-US" sz="2200" dirty="0" err="1">
                <a:solidFill>
                  <a:prstClr val="black"/>
                </a:solidFill>
                <a:ea typeface="Times New Roman" panose="02020603050405020304" pitchFamily="18" charset="0"/>
              </a:rPr>
              <a:t>cover</a:t>
            </a:r>
            <a:r>
              <a:rPr lang="en-US" sz="2200" dirty="0">
                <a:solidFill>
                  <a:prstClr val="black"/>
                </a:solidFill>
                <a:ea typeface="Times New Roman" panose="02020603050405020304" pitchFamily="18" charset="0"/>
              </a:rPr>
              <a:t> “[c]</a:t>
            </a:r>
            <a:r>
              <a:rPr lang="en-US" sz="2200" dirty="0" err="1">
                <a:solidFill>
                  <a:prstClr val="black"/>
                </a:solidFill>
                <a:ea typeface="Times New Roman" panose="02020603050405020304" pitchFamily="18" charset="0"/>
              </a:rPr>
              <a:t>ertain</a:t>
            </a:r>
            <a:r>
              <a:rPr lang="en-US" sz="2200" dirty="0">
                <a:solidFill>
                  <a:prstClr val="black"/>
                </a:solidFill>
                <a:ea typeface="Times New Roman" panose="02020603050405020304" pitchFamily="18" charset="0"/>
              </a:rPr>
              <a:t> dignitary harms, like violations of particular constitutional rights”</a:t>
            </a:r>
          </a:p>
          <a:p>
            <a:pPr marL="0" indent="0">
              <a:lnSpc>
                <a:spcPct val="100000"/>
              </a:lnSpc>
              <a:buNone/>
            </a:pPr>
            <a:endParaRPr lang="en-US" sz="2600" dirty="0">
              <a:solidFill>
                <a:prstClr val="black"/>
              </a:solidFill>
              <a:ea typeface="Times New Roman" panose="02020603050405020304" pitchFamily="18" charset="0"/>
            </a:endParaRPr>
          </a:p>
        </p:txBody>
      </p:sp>
      <p:sp>
        <p:nvSpPr>
          <p:cNvPr id="4" name="Slide Number Placeholder 3">
            <a:extLst>
              <a:ext uri="{FF2B5EF4-FFF2-40B4-BE49-F238E27FC236}">
                <a16:creationId xmlns:a16="http://schemas.microsoft.com/office/drawing/2014/main" id="{A8BDF3F4-E911-CC64-38B7-74A7AF28E63C}"/>
              </a:ext>
            </a:extLst>
          </p:cNvPr>
          <p:cNvSpPr>
            <a:spLocks noGrp="1"/>
          </p:cNvSpPr>
          <p:nvPr>
            <p:ph type="sldNum" sz="quarter" idx="12"/>
          </p:nvPr>
        </p:nvSpPr>
        <p:spPr/>
        <p:txBody>
          <a:bodyPr/>
          <a:lstStyle/>
          <a:p>
            <a:fld id="{F12C4ABD-0EC9-44AC-AB17-C43CD47F8E55}" type="slidenum">
              <a:rPr lang="en-US" smtClean="0"/>
              <a:t>31</a:t>
            </a:fld>
            <a:endParaRPr lang="en-US"/>
          </a:p>
        </p:txBody>
      </p:sp>
    </p:spTree>
    <p:extLst>
      <p:ext uri="{BB962C8B-B14F-4D97-AF65-F5344CB8AC3E}">
        <p14:creationId xmlns:p14="http://schemas.microsoft.com/office/powerpoint/2010/main" val="2319307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constitutes physical injury?</a:t>
            </a:r>
          </a:p>
        </p:txBody>
      </p:sp>
      <p:sp>
        <p:nvSpPr>
          <p:cNvPr id="3" name="Content Placeholder 2"/>
          <p:cNvSpPr>
            <a:spLocks noGrp="1"/>
          </p:cNvSpPr>
          <p:nvPr>
            <p:ph idx="1"/>
          </p:nvPr>
        </p:nvSpPr>
        <p:spPr>
          <a:xfrm>
            <a:off x="838200" y="1600200"/>
            <a:ext cx="9372600" cy="5135880"/>
          </a:xfrm>
        </p:spPr>
        <p:txBody>
          <a:bodyPr>
            <a:normAutofit/>
          </a:bodyPr>
          <a:lstStyle/>
          <a:p>
            <a:pPr marL="0" indent="0">
              <a:buNone/>
            </a:pPr>
            <a:r>
              <a:rPr lang="en-US" dirty="0">
                <a:ea typeface="Times New Roman" panose="02020603050405020304" pitchFamily="18" charset="0"/>
              </a:rPr>
              <a:t>Not defined in the statute</a:t>
            </a:r>
          </a:p>
          <a:p>
            <a:pPr marL="0" indent="0">
              <a:buNone/>
            </a:pPr>
            <a:r>
              <a:rPr lang="en-US" dirty="0">
                <a:ea typeface="Times New Roman" panose="02020603050405020304" pitchFamily="18" charset="0"/>
              </a:rPr>
              <a:t>At least six circuits have said that “</a:t>
            </a:r>
            <a:r>
              <a:rPr lang="en-US" i="1" dirty="0">
                <a:ea typeface="Times New Roman" panose="02020603050405020304" pitchFamily="18" charset="0"/>
              </a:rPr>
              <a:t>de minimis” </a:t>
            </a:r>
            <a:r>
              <a:rPr lang="en-US" dirty="0">
                <a:ea typeface="Times New Roman" panose="02020603050405020304" pitchFamily="18" charset="0"/>
              </a:rPr>
              <a:t>injuries are insufficient.</a:t>
            </a:r>
            <a:r>
              <a:rPr lang="en-US" i="1" dirty="0">
                <a:ea typeface="Times New Roman" panose="02020603050405020304" pitchFamily="18" charset="0"/>
              </a:rPr>
              <a:t> </a:t>
            </a:r>
            <a:r>
              <a:rPr lang="en-US" dirty="0">
                <a:ea typeface="Times New Roman" panose="02020603050405020304" pitchFamily="18" charset="0"/>
              </a:rPr>
              <a:t>This seems wrong, given that elsewhere the statute specifies “serious physical injury.”</a:t>
            </a:r>
          </a:p>
          <a:p>
            <a:pPr lvl="1"/>
            <a:r>
              <a:rPr lang="en-US" dirty="0">
                <a:ea typeface="Times New Roman" panose="02020603050405020304" pitchFamily="18" charset="0"/>
              </a:rPr>
              <a:t>“headaches, weakness, cold sweats, dizziness, weight loss, numbness in his left arm, and high blood sugar that caused fainting” represented more than </a:t>
            </a:r>
            <a:r>
              <a:rPr lang="en-US" i="1" dirty="0">
                <a:ea typeface="Times New Roman" panose="02020603050405020304" pitchFamily="18" charset="0"/>
              </a:rPr>
              <a:t>de minimis</a:t>
            </a:r>
            <a:r>
              <a:rPr lang="en-US" dirty="0">
                <a:ea typeface="Times New Roman" panose="02020603050405020304" pitchFamily="18" charset="0"/>
              </a:rPr>
              <a:t> physical injury since they constituted “continuing severe physical pain and other symptoms that persisted for an extended period of time and required medical treatment”)</a:t>
            </a:r>
          </a:p>
          <a:p>
            <a:pPr lvl="1"/>
            <a:r>
              <a:rPr lang="en-US" dirty="0">
                <a:ea typeface="Times New Roman" panose="02020603050405020304" pitchFamily="18" charset="0"/>
                <a:cs typeface="Calibri" panose="020F0502020204030204" pitchFamily="34" charset="0"/>
              </a:rPr>
              <a:t>not even clear whether actions that approach or amount to torture are compensable under § 1997e(e) </a:t>
            </a:r>
            <a:endParaRPr lang="en-US" dirty="0">
              <a:cs typeface="Calibri" panose="020F0502020204030204" pitchFamily="34" charset="0"/>
            </a:endParaRPr>
          </a:p>
        </p:txBody>
      </p:sp>
      <p:sp>
        <p:nvSpPr>
          <p:cNvPr id="4" name="Slide Number Placeholder 3">
            <a:extLst>
              <a:ext uri="{FF2B5EF4-FFF2-40B4-BE49-F238E27FC236}">
                <a16:creationId xmlns:a16="http://schemas.microsoft.com/office/drawing/2014/main" id="{D85415EF-F02E-5E0E-2EC0-6E109D21BC8E}"/>
              </a:ext>
            </a:extLst>
          </p:cNvPr>
          <p:cNvSpPr>
            <a:spLocks noGrp="1"/>
          </p:cNvSpPr>
          <p:nvPr>
            <p:ph type="sldNum" sz="quarter" idx="12"/>
          </p:nvPr>
        </p:nvSpPr>
        <p:spPr/>
        <p:txBody>
          <a:bodyPr/>
          <a:lstStyle/>
          <a:p>
            <a:fld id="{F12C4ABD-0EC9-44AC-AB17-C43CD47F8E55}" type="slidenum">
              <a:rPr lang="en-US" smtClean="0"/>
              <a:t>32</a:t>
            </a:fld>
            <a:endParaRPr lang="en-US"/>
          </a:p>
        </p:txBody>
      </p:sp>
    </p:spTree>
    <p:extLst>
      <p:ext uri="{BB962C8B-B14F-4D97-AF65-F5344CB8AC3E}">
        <p14:creationId xmlns:p14="http://schemas.microsoft.com/office/powerpoint/2010/main" val="3357551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923FD-FB61-6A8F-FBDD-8A86898A11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94C81C-271B-9357-70F6-940B539256E7}"/>
              </a:ext>
            </a:extLst>
          </p:cNvPr>
          <p:cNvSpPr>
            <a:spLocks noGrp="1"/>
          </p:cNvSpPr>
          <p:nvPr>
            <p:ph type="title"/>
          </p:nvPr>
        </p:nvSpPr>
        <p:spPr/>
        <p:txBody>
          <a:bodyPr/>
          <a:lstStyle/>
          <a:p>
            <a:r>
              <a:rPr lang="en-US" dirty="0"/>
              <a:t>What constitutes physical injury?</a:t>
            </a:r>
          </a:p>
        </p:txBody>
      </p:sp>
      <p:sp>
        <p:nvSpPr>
          <p:cNvPr id="3" name="Content Placeholder 2">
            <a:extLst>
              <a:ext uri="{FF2B5EF4-FFF2-40B4-BE49-F238E27FC236}">
                <a16:creationId xmlns:a16="http://schemas.microsoft.com/office/drawing/2014/main" id="{72BDD619-601A-23FC-E9C1-EB7899425DEE}"/>
              </a:ext>
            </a:extLst>
          </p:cNvPr>
          <p:cNvSpPr>
            <a:spLocks noGrp="1"/>
          </p:cNvSpPr>
          <p:nvPr>
            <p:ph idx="1"/>
          </p:nvPr>
        </p:nvSpPr>
        <p:spPr>
          <a:xfrm>
            <a:off x="838200" y="1600200"/>
            <a:ext cx="9372600" cy="5135880"/>
          </a:xfrm>
        </p:spPr>
        <p:txBody>
          <a:bodyPr>
            <a:normAutofit/>
          </a:bodyPr>
          <a:lstStyle/>
          <a:p>
            <a:pPr marL="0" indent="0">
              <a:buNone/>
            </a:pPr>
            <a:r>
              <a:rPr lang="en-US" dirty="0">
                <a:ea typeface="Times New Roman" panose="02020603050405020304" pitchFamily="18" charset="0"/>
              </a:rPr>
              <a:t>Comparison to “bodily injury” as elsewhere defined (</a:t>
            </a:r>
            <a:r>
              <a:rPr lang="en-US" b="0" i="0" dirty="0">
                <a:solidFill>
                  <a:srgbClr val="000000"/>
                </a:solidFill>
                <a:effectLst/>
                <a:latin typeface="Aptos" panose="020B0004020202020204" pitchFamily="34" charset="0"/>
              </a:rPr>
              <a:t>18 U.S.C. § 831(g)(5) (prohibited acts involving nuclear materials); id. § 1365(h)(4) (tampering with consumer products); id. § 1515(a)(5) (definitions for obstruction of justice or other official proceedings); id. § 1864(d)(2) (hazardous or injurious devices on federal lands). </a:t>
            </a:r>
          </a:p>
          <a:p>
            <a:r>
              <a:rPr lang="en-US" b="0" i="0" dirty="0">
                <a:solidFill>
                  <a:srgbClr val="000000"/>
                </a:solidFill>
                <a:effectLst/>
                <a:latin typeface="Aptos" panose="020B0004020202020204" pitchFamily="34" charset="0"/>
              </a:rPr>
              <a:t>“a cut, abrasion, bruise, burn, or disfigurement,” </a:t>
            </a:r>
          </a:p>
          <a:p>
            <a:r>
              <a:rPr lang="en-US" b="0" i="0" dirty="0">
                <a:solidFill>
                  <a:srgbClr val="000000"/>
                </a:solidFill>
                <a:effectLst/>
                <a:latin typeface="Aptos" panose="020B0004020202020204" pitchFamily="34" charset="0"/>
              </a:rPr>
              <a:t>“physical pain,” and </a:t>
            </a:r>
          </a:p>
          <a:p>
            <a:r>
              <a:rPr lang="en-US" b="0" i="0" dirty="0">
                <a:solidFill>
                  <a:srgbClr val="000000"/>
                </a:solidFill>
                <a:effectLst/>
                <a:latin typeface="Aptos" panose="020B0004020202020204" pitchFamily="34" charset="0"/>
              </a:rPr>
              <a:t>“any other injury to the body, no matter how temporary.” </a:t>
            </a:r>
          </a:p>
          <a:p>
            <a:pPr marL="0" indent="0">
              <a:buNone/>
            </a:pPr>
            <a:r>
              <a:rPr lang="en-US" dirty="0">
                <a:ea typeface="Times New Roman" panose="02020603050405020304" pitchFamily="18" charset="0"/>
              </a:rPr>
              <a:t>Bell v. Williams, </a:t>
            </a:r>
            <a:r>
              <a:rPr lang="en-US" b="0" i="0" dirty="0">
                <a:solidFill>
                  <a:srgbClr val="1F1F1F"/>
                </a:solidFill>
                <a:effectLst/>
                <a:latin typeface="Source Sans Pro" panose="020B0503030403020204" pitchFamily="34" charset="0"/>
              </a:rPr>
              <a:t>108 F.4th 809 </a:t>
            </a:r>
            <a:r>
              <a:rPr lang="en-US" dirty="0">
                <a:ea typeface="Times New Roman" panose="02020603050405020304" pitchFamily="18" charset="0"/>
              </a:rPr>
              <a:t>(9th Cir. 2024 ): </a:t>
            </a:r>
            <a:br>
              <a:rPr lang="en-US" dirty="0">
                <a:ea typeface="Times New Roman" panose="02020603050405020304" pitchFamily="18" charset="0"/>
              </a:rPr>
            </a:br>
            <a:r>
              <a:rPr lang="en-US" b="1" i="0" dirty="0">
                <a:solidFill>
                  <a:srgbClr val="000000"/>
                </a:solidFill>
                <a:effectLst/>
                <a:latin typeface="Aptos" panose="020B0004020202020204" pitchFamily="34" charset="0"/>
              </a:rPr>
              <a:t>no “daylight between those two terms” </a:t>
            </a:r>
          </a:p>
        </p:txBody>
      </p:sp>
      <p:sp>
        <p:nvSpPr>
          <p:cNvPr id="4" name="Slide Number Placeholder 3">
            <a:extLst>
              <a:ext uri="{FF2B5EF4-FFF2-40B4-BE49-F238E27FC236}">
                <a16:creationId xmlns:a16="http://schemas.microsoft.com/office/drawing/2014/main" id="{480274F7-7627-0AEB-74CC-4E53E61A8145}"/>
              </a:ext>
            </a:extLst>
          </p:cNvPr>
          <p:cNvSpPr>
            <a:spLocks noGrp="1"/>
          </p:cNvSpPr>
          <p:nvPr>
            <p:ph type="sldNum" sz="quarter" idx="12"/>
          </p:nvPr>
        </p:nvSpPr>
        <p:spPr/>
        <p:txBody>
          <a:bodyPr/>
          <a:lstStyle/>
          <a:p>
            <a:fld id="{F12C4ABD-0EC9-44AC-AB17-C43CD47F8E55}" type="slidenum">
              <a:rPr lang="en-US" smtClean="0"/>
              <a:t>33</a:t>
            </a:fld>
            <a:endParaRPr lang="en-US"/>
          </a:p>
        </p:txBody>
      </p:sp>
    </p:spTree>
    <p:extLst>
      <p:ext uri="{BB962C8B-B14F-4D97-AF65-F5344CB8AC3E}">
        <p14:creationId xmlns:p14="http://schemas.microsoft.com/office/powerpoint/2010/main" val="2426185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Physical injury work-</a:t>
            </a:r>
            <a:r>
              <a:rPr lang="en-US" dirty="0" err="1"/>
              <a:t>arounds</a:t>
            </a:r>
            <a:endParaRPr lang="en-US" dirty="0"/>
          </a:p>
        </p:txBody>
      </p:sp>
      <p:sp>
        <p:nvSpPr>
          <p:cNvPr id="3" name="Content Placeholder 2"/>
          <p:cNvSpPr>
            <a:spLocks noGrp="1"/>
          </p:cNvSpPr>
          <p:nvPr>
            <p:ph idx="1"/>
          </p:nvPr>
        </p:nvSpPr>
        <p:spPr>
          <a:xfrm>
            <a:off x="838200" y="1600200"/>
            <a:ext cx="9372600" cy="5116286"/>
          </a:xfrm>
        </p:spPr>
        <p:txBody>
          <a:bodyPr>
            <a:normAutofit/>
          </a:bodyPr>
          <a:lstStyle/>
          <a:p>
            <a:pPr marL="0" indent="0">
              <a:buNone/>
            </a:pPr>
            <a:r>
              <a:rPr lang="en-US" dirty="0"/>
              <a:t>Strategies:</a:t>
            </a:r>
          </a:p>
          <a:p>
            <a:r>
              <a:rPr lang="en-US" dirty="0"/>
              <a:t>“Brought by a prisoner.”  No SOL problems; dismiss w/out prejudice and file post-release</a:t>
            </a:r>
          </a:p>
          <a:p>
            <a:r>
              <a:rPr lang="en-US" dirty="0"/>
              <a:t>Demonstrate physical injury</a:t>
            </a:r>
          </a:p>
          <a:p>
            <a:r>
              <a:rPr lang="en-US" dirty="0">
                <a:latin typeface="Calibri" panose="020F0502020204030204" pitchFamily="34" charset="0"/>
                <a:ea typeface="Times New Roman" panose="02020603050405020304" pitchFamily="18" charset="0"/>
                <a:cs typeface="Calibri" panose="020F0502020204030204" pitchFamily="34" charset="0"/>
              </a:rPr>
              <a:t>Plead explicitly that you do not seek compensatory damages for mental or emotional injury; you seek compensation for loss of liberty or for the objective conditions to which the plaintiff was subjected, plus punitive and nominal damages</a:t>
            </a:r>
            <a:endParaRPr lang="en-US" dirty="0">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A7EED19C-2487-404D-D7BE-6936FCCC95D4}"/>
              </a:ext>
            </a:extLst>
          </p:cNvPr>
          <p:cNvSpPr>
            <a:spLocks noGrp="1"/>
          </p:cNvSpPr>
          <p:nvPr>
            <p:ph type="sldNum" sz="quarter" idx="12"/>
          </p:nvPr>
        </p:nvSpPr>
        <p:spPr/>
        <p:txBody>
          <a:bodyPr/>
          <a:lstStyle/>
          <a:p>
            <a:fld id="{F12C4ABD-0EC9-44AC-AB17-C43CD47F8E55}" type="slidenum">
              <a:rPr lang="en-US" smtClean="0"/>
              <a:t>34</a:t>
            </a:fld>
            <a:endParaRPr lang="en-US"/>
          </a:p>
        </p:txBody>
      </p:sp>
    </p:spTree>
    <p:extLst>
      <p:ext uri="{BB962C8B-B14F-4D97-AF65-F5344CB8AC3E}">
        <p14:creationId xmlns:p14="http://schemas.microsoft.com/office/powerpoint/2010/main" val="3138629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7F42F-89A6-0F2E-339D-A27E072F2D7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E87A5D14-5BB3-9762-22C3-A6B219C28F17}"/>
              </a:ext>
            </a:extLst>
          </p:cNvPr>
          <p:cNvSpPr>
            <a:spLocks noGrp="1"/>
          </p:cNvSpPr>
          <p:nvPr>
            <p:ph idx="1"/>
          </p:nvPr>
        </p:nvSpPr>
        <p:spPr/>
        <p:txBody>
          <a:bodyPr>
            <a:normAutofit fontScale="92500" lnSpcReduction="10000"/>
          </a:bodyPr>
          <a:lstStyle/>
          <a:p>
            <a:pPr marL="514350" indent="-514350">
              <a:buFont typeface="+mj-lt"/>
              <a:buAutoNum type="arabicPeriod"/>
            </a:pPr>
            <a:r>
              <a:rPr lang="en-US" dirty="0">
                <a:solidFill>
                  <a:schemeClr val="bg1">
                    <a:lumMod val="65000"/>
                  </a:schemeClr>
                </a:solidFill>
              </a:rPr>
              <a:t>Background statistics</a:t>
            </a:r>
          </a:p>
          <a:p>
            <a:pPr marL="514350" indent="-514350">
              <a:buFont typeface="+mj-lt"/>
              <a:buAutoNum type="arabicPeriod"/>
            </a:pPr>
            <a:r>
              <a:rPr lang="en-US" dirty="0">
                <a:solidFill>
                  <a:schemeClr val="bg1">
                    <a:lumMod val="65000"/>
                  </a:schemeClr>
                </a:solidFill>
              </a:rPr>
              <a:t>Exhaustion (Developing law on unavailability)</a:t>
            </a:r>
          </a:p>
          <a:p>
            <a:pPr marL="514350" indent="-514350">
              <a:buFont typeface="+mj-lt"/>
              <a:buAutoNum type="arabicPeriod"/>
            </a:pPr>
            <a:r>
              <a:rPr lang="en-US" dirty="0">
                <a:solidFill>
                  <a:schemeClr val="bg1">
                    <a:lumMod val="65000"/>
                  </a:schemeClr>
                </a:solidFill>
              </a:rPr>
              <a:t>Physical injury provision</a:t>
            </a:r>
          </a:p>
          <a:p>
            <a:pPr marL="514350" indent="-514350">
              <a:buFont typeface="+mj-lt"/>
              <a:buAutoNum type="arabicPeriod"/>
            </a:pPr>
            <a:r>
              <a:rPr lang="en-US" dirty="0"/>
              <a:t>Plaintiff types</a:t>
            </a:r>
          </a:p>
          <a:p>
            <a:pPr lvl="1"/>
            <a:r>
              <a:rPr lang="en-US" dirty="0"/>
              <a:t>Organizational plaintiffs (including </a:t>
            </a:r>
            <a:r>
              <a:rPr lang="en-US" dirty="0" err="1"/>
              <a:t>P&amp;As</a:t>
            </a:r>
            <a:r>
              <a:rPr lang="en-US" dirty="0"/>
              <a:t>)</a:t>
            </a:r>
          </a:p>
          <a:p>
            <a:pPr lvl="1"/>
            <a:r>
              <a:rPr lang="en-US" dirty="0"/>
              <a:t>Non-prisoner plaintiffs</a:t>
            </a:r>
          </a:p>
          <a:p>
            <a:pPr marL="514350" indent="-514350">
              <a:buFont typeface="+mj-lt"/>
              <a:buAutoNum type="arabicPeriod"/>
            </a:pPr>
            <a:r>
              <a:rPr lang="en-US" dirty="0">
                <a:solidFill>
                  <a:schemeClr val="bg1">
                    <a:lumMod val="65000"/>
                  </a:schemeClr>
                </a:solidFill>
              </a:rPr>
              <a:t>Prospective Relief:</a:t>
            </a:r>
          </a:p>
          <a:p>
            <a:pPr lvl="1"/>
            <a:r>
              <a:rPr lang="en-US" dirty="0">
                <a:solidFill>
                  <a:schemeClr val="bg1">
                    <a:lumMod val="65000"/>
                  </a:schemeClr>
                </a:solidFill>
              </a:rPr>
              <a:t>Findings</a:t>
            </a:r>
          </a:p>
          <a:p>
            <a:pPr lvl="1"/>
            <a:r>
              <a:rPr lang="en-US" dirty="0">
                <a:solidFill>
                  <a:schemeClr val="bg1">
                    <a:lumMod val="65000"/>
                  </a:schemeClr>
                </a:solidFill>
              </a:rPr>
              <a:t>Termination waivers</a:t>
            </a:r>
          </a:p>
          <a:p>
            <a:pPr lvl="1"/>
            <a:r>
              <a:rPr lang="en-US" dirty="0">
                <a:solidFill>
                  <a:schemeClr val="bg1">
                    <a:lumMod val="65000"/>
                  </a:schemeClr>
                </a:solidFill>
              </a:rPr>
              <a:t>Being prepared for a termination motion</a:t>
            </a:r>
          </a:p>
          <a:p>
            <a:pPr marL="514350" indent="-514350">
              <a:buFont typeface="+mj-lt"/>
              <a:buAutoNum type="arabicPeriod"/>
            </a:pPr>
            <a:r>
              <a:rPr lang="en-US" dirty="0">
                <a:solidFill>
                  <a:schemeClr val="bg1">
                    <a:lumMod val="65000"/>
                  </a:schemeClr>
                </a:solidFill>
              </a:rPr>
              <a:t>Special Masters/Monitors/706 Experts</a:t>
            </a:r>
          </a:p>
        </p:txBody>
      </p:sp>
      <p:sp>
        <p:nvSpPr>
          <p:cNvPr id="4" name="Slide Number Placeholder 3">
            <a:extLst>
              <a:ext uri="{FF2B5EF4-FFF2-40B4-BE49-F238E27FC236}">
                <a16:creationId xmlns:a16="http://schemas.microsoft.com/office/drawing/2014/main" id="{F1ABF152-C952-AEDC-8E99-B13FAD30DCB5}"/>
              </a:ext>
            </a:extLst>
          </p:cNvPr>
          <p:cNvSpPr>
            <a:spLocks noGrp="1"/>
          </p:cNvSpPr>
          <p:nvPr>
            <p:ph type="sldNum" sz="quarter" idx="12"/>
          </p:nvPr>
        </p:nvSpPr>
        <p:spPr/>
        <p:txBody>
          <a:bodyPr/>
          <a:lstStyle/>
          <a:p>
            <a:fld id="{F12C4ABD-0EC9-44AC-AB17-C43CD47F8E55}" type="slidenum">
              <a:rPr lang="en-US" smtClean="0"/>
              <a:t>35</a:t>
            </a:fld>
            <a:endParaRPr lang="en-US"/>
          </a:p>
        </p:txBody>
      </p:sp>
    </p:spTree>
    <p:extLst>
      <p:ext uri="{BB962C8B-B14F-4D97-AF65-F5344CB8AC3E}">
        <p14:creationId xmlns:p14="http://schemas.microsoft.com/office/powerpoint/2010/main" val="2670321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Plaintiff types</a:t>
            </a:r>
          </a:p>
        </p:txBody>
      </p:sp>
      <p:sp>
        <p:nvSpPr>
          <p:cNvPr id="3" name="Content Placeholder 2"/>
          <p:cNvSpPr>
            <a:spLocks noGrp="1"/>
          </p:cNvSpPr>
          <p:nvPr>
            <p:ph idx="1"/>
          </p:nvPr>
        </p:nvSpPr>
        <p:spPr>
          <a:xfrm>
            <a:off x="838200" y="1600200"/>
            <a:ext cx="9372600" cy="5116286"/>
          </a:xfrm>
        </p:spPr>
        <p:txBody>
          <a:bodyPr>
            <a:normAutofit/>
          </a:bodyPr>
          <a:lstStyle/>
          <a:p>
            <a:pPr marL="0" indent="0">
              <a:buNone/>
            </a:pPr>
            <a:r>
              <a:rPr lang="en-US" dirty="0"/>
              <a:t>Think </a:t>
            </a:r>
            <a:r>
              <a:rPr lang="en-US" dirty="0" err="1"/>
              <a:t>PLRA</a:t>
            </a:r>
            <a:r>
              <a:rPr lang="en-US" dirty="0"/>
              <a:t> provision by </a:t>
            </a:r>
            <a:r>
              <a:rPr lang="en-US" dirty="0" err="1"/>
              <a:t>PLRA</a:t>
            </a:r>
            <a:r>
              <a:rPr lang="en-US" dirty="0"/>
              <a:t> provision.  Some provisions (3626) cover “prison conditions”.  Others cover “prisoners”. Others cover in forma pauperis filers.</a:t>
            </a:r>
          </a:p>
          <a:p>
            <a:pPr marL="0" indent="0">
              <a:buNone/>
            </a:pPr>
            <a:endParaRPr lang="en-US" dirty="0"/>
          </a:p>
          <a:p>
            <a:pPr marL="0" indent="0">
              <a:buNone/>
            </a:pPr>
            <a:r>
              <a:rPr lang="en-US" dirty="0"/>
              <a:t>Where a provision covers “prisoners” (e.g., exhaustion):</a:t>
            </a:r>
          </a:p>
          <a:p>
            <a:r>
              <a:rPr lang="en-US" dirty="0"/>
              <a:t>Non-prisoner plaintiffs</a:t>
            </a:r>
          </a:p>
          <a:p>
            <a:r>
              <a:rPr lang="en-US" dirty="0"/>
              <a:t>Organizational plaintiffs (including P&amp;As)</a:t>
            </a:r>
          </a:p>
        </p:txBody>
      </p:sp>
      <p:sp>
        <p:nvSpPr>
          <p:cNvPr id="4" name="Slide Number Placeholder 3">
            <a:extLst>
              <a:ext uri="{FF2B5EF4-FFF2-40B4-BE49-F238E27FC236}">
                <a16:creationId xmlns:a16="http://schemas.microsoft.com/office/drawing/2014/main" id="{91C02443-52BF-E388-C7F4-82611C3D0CFF}"/>
              </a:ext>
            </a:extLst>
          </p:cNvPr>
          <p:cNvSpPr>
            <a:spLocks noGrp="1"/>
          </p:cNvSpPr>
          <p:nvPr>
            <p:ph type="sldNum" sz="quarter" idx="12"/>
          </p:nvPr>
        </p:nvSpPr>
        <p:spPr/>
        <p:txBody>
          <a:bodyPr/>
          <a:lstStyle/>
          <a:p>
            <a:fld id="{F12C4ABD-0EC9-44AC-AB17-C43CD47F8E55}" type="slidenum">
              <a:rPr lang="en-US" smtClean="0"/>
              <a:t>36</a:t>
            </a:fld>
            <a:endParaRPr lang="en-US"/>
          </a:p>
        </p:txBody>
      </p:sp>
    </p:spTree>
    <p:extLst>
      <p:ext uri="{BB962C8B-B14F-4D97-AF65-F5344CB8AC3E}">
        <p14:creationId xmlns:p14="http://schemas.microsoft.com/office/powerpoint/2010/main" val="2806790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7F42F-89A6-0F2E-339D-A27E072F2D7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E87A5D14-5BB3-9762-22C3-A6B219C28F17}"/>
              </a:ext>
            </a:extLst>
          </p:cNvPr>
          <p:cNvSpPr>
            <a:spLocks noGrp="1"/>
          </p:cNvSpPr>
          <p:nvPr>
            <p:ph idx="1"/>
          </p:nvPr>
        </p:nvSpPr>
        <p:spPr/>
        <p:txBody>
          <a:bodyPr>
            <a:normAutofit fontScale="92500" lnSpcReduction="10000"/>
          </a:bodyPr>
          <a:lstStyle/>
          <a:p>
            <a:pPr marL="514350" indent="-514350">
              <a:buFont typeface="+mj-lt"/>
              <a:buAutoNum type="arabicPeriod"/>
            </a:pPr>
            <a:r>
              <a:rPr lang="en-US" dirty="0">
                <a:solidFill>
                  <a:schemeClr val="bg1">
                    <a:lumMod val="65000"/>
                  </a:schemeClr>
                </a:solidFill>
              </a:rPr>
              <a:t>Background statistics</a:t>
            </a:r>
          </a:p>
          <a:p>
            <a:pPr marL="514350" indent="-514350">
              <a:buFont typeface="+mj-lt"/>
              <a:buAutoNum type="arabicPeriod"/>
            </a:pPr>
            <a:r>
              <a:rPr lang="en-US" dirty="0">
                <a:solidFill>
                  <a:schemeClr val="bg1">
                    <a:lumMod val="65000"/>
                  </a:schemeClr>
                </a:solidFill>
              </a:rPr>
              <a:t>Exhaustion (Developing law on unavailability)</a:t>
            </a:r>
          </a:p>
          <a:p>
            <a:pPr marL="514350" indent="-514350">
              <a:buFont typeface="+mj-lt"/>
              <a:buAutoNum type="arabicPeriod"/>
            </a:pPr>
            <a:r>
              <a:rPr lang="en-US" dirty="0">
                <a:solidFill>
                  <a:schemeClr val="bg1">
                    <a:lumMod val="65000"/>
                  </a:schemeClr>
                </a:solidFill>
              </a:rPr>
              <a:t>Physical injury provision</a:t>
            </a:r>
          </a:p>
          <a:p>
            <a:pPr marL="514350" indent="-514350">
              <a:buFont typeface="+mj-lt"/>
              <a:buAutoNum type="arabicPeriod"/>
            </a:pPr>
            <a:r>
              <a:rPr lang="en-US" dirty="0">
                <a:solidFill>
                  <a:schemeClr val="bg1">
                    <a:lumMod val="65000"/>
                  </a:schemeClr>
                </a:solidFill>
              </a:rPr>
              <a:t>Plaintiff types</a:t>
            </a:r>
          </a:p>
          <a:p>
            <a:pPr lvl="1"/>
            <a:r>
              <a:rPr lang="en-US" dirty="0">
                <a:solidFill>
                  <a:schemeClr val="bg1">
                    <a:lumMod val="65000"/>
                  </a:schemeClr>
                </a:solidFill>
              </a:rPr>
              <a:t>Organizational plaintiffs (including </a:t>
            </a:r>
            <a:r>
              <a:rPr lang="en-US" dirty="0" err="1">
                <a:solidFill>
                  <a:schemeClr val="bg1">
                    <a:lumMod val="65000"/>
                  </a:schemeClr>
                </a:solidFill>
              </a:rPr>
              <a:t>P&amp;As</a:t>
            </a:r>
            <a:r>
              <a:rPr lang="en-US" dirty="0">
                <a:solidFill>
                  <a:schemeClr val="bg1">
                    <a:lumMod val="65000"/>
                  </a:schemeClr>
                </a:solidFill>
              </a:rPr>
              <a:t>)</a:t>
            </a:r>
          </a:p>
          <a:p>
            <a:pPr lvl="1"/>
            <a:r>
              <a:rPr lang="en-US" dirty="0">
                <a:solidFill>
                  <a:schemeClr val="bg1">
                    <a:lumMod val="65000"/>
                  </a:schemeClr>
                </a:solidFill>
              </a:rPr>
              <a:t>Non-prisoner plaintiffs</a:t>
            </a:r>
          </a:p>
          <a:p>
            <a:pPr marL="514350" indent="-514350">
              <a:buFont typeface="+mj-lt"/>
              <a:buAutoNum type="arabicPeriod"/>
            </a:pPr>
            <a:r>
              <a:rPr lang="en-US" dirty="0"/>
              <a:t>Prospective Relief:</a:t>
            </a:r>
          </a:p>
          <a:p>
            <a:pPr lvl="1"/>
            <a:r>
              <a:rPr lang="en-US" dirty="0"/>
              <a:t>Findings</a:t>
            </a:r>
          </a:p>
          <a:p>
            <a:pPr lvl="1"/>
            <a:r>
              <a:rPr lang="en-US" dirty="0"/>
              <a:t>Termination waivers</a:t>
            </a:r>
          </a:p>
          <a:p>
            <a:pPr lvl="1"/>
            <a:r>
              <a:rPr lang="en-US" dirty="0"/>
              <a:t>Being prepared for a termination motion</a:t>
            </a:r>
          </a:p>
          <a:p>
            <a:pPr marL="514350" indent="-514350">
              <a:buFont typeface="+mj-lt"/>
              <a:buAutoNum type="arabicPeriod"/>
            </a:pPr>
            <a:r>
              <a:rPr lang="en-US" dirty="0">
                <a:solidFill>
                  <a:schemeClr val="bg1">
                    <a:lumMod val="65000"/>
                  </a:schemeClr>
                </a:solidFill>
              </a:rPr>
              <a:t>Special Masters/Monitors/706 Experts</a:t>
            </a:r>
          </a:p>
        </p:txBody>
      </p:sp>
      <p:sp>
        <p:nvSpPr>
          <p:cNvPr id="4" name="Slide Number Placeholder 3">
            <a:extLst>
              <a:ext uri="{FF2B5EF4-FFF2-40B4-BE49-F238E27FC236}">
                <a16:creationId xmlns:a16="http://schemas.microsoft.com/office/drawing/2014/main" id="{819CBDD3-BADE-4465-CC3F-189051FFA0EB}"/>
              </a:ext>
            </a:extLst>
          </p:cNvPr>
          <p:cNvSpPr>
            <a:spLocks noGrp="1"/>
          </p:cNvSpPr>
          <p:nvPr>
            <p:ph type="sldNum" sz="quarter" idx="12"/>
          </p:nvPr>
        </p:nvSpPr>
        <p:spPr/>
        <p:txBody>
          <a:bodyPr/>
          <a:lstStyle/>
          <a:p>
            <a:fld id="{F12C4ABD-0EC9-44AC-AB17-C43CD47F8E55}" type="slidenum">
              <a:rPr lang="en-US" smtClean="0"/>
              <a:t>37</a:t>
            </a:fld>
            <a:endParaRPr lang="en-US"/>
          </a:p>
        </p:txBody>
      </p:sp>
    </p:spTree>
    <p:extLst>
      <p:ext uri="{BB962C8B-B14F-4D97-AF65-F5344CB8AC3E}">
        <p14:creationId xmlns:p14="http://schemas.microsoft.com/office/powerpoint/2010/main" val="2706572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Prospective Relief</a:t>
            </a:r>
          </a:p>
        </p:txBody>
      </p:sp>
      <p:sp>
        <p:nvSpPr>
          <p:cNvPr id="3" name="Content Placeholder 2"/>
          <p:cNvSpPr>
            <a:spLocks noGrp="1"/>
          </p:cNvSpPr>
          <p:nvPr>
            <p:ph idx="1"/>
          </p:nvPr>
        </p:nvSpPr>
        <p:spPr/>
        <p:txBody>
          <a:bodyPr/>
          <a:lstStyle/>
          <a:p>
            <a:pPr marL="0" indent="0">
              <a:buNone/>
            </a:pPr>
            <a:r>
              <a:rPr lang="en-US" b="1" dirty="0"/>
              <a:t>Challenges and Responses</a:t>
            </a:r>
          </a:p>
          <a:p>
            <a:pPr marL="514350" indent="-514350">
              <a:buAutoNum type="alphaLcParenR"/>
            </a:pPr>
            <a:r>
              <a:rPr lang="en-US" dirty="0"/>
              <a:t>Satisfy the PLRA’s prerequisites to court-enforceable orders.</a:t>
            </a:r>
          </a:p>
          <a:p>
            <a:pPr marL="514350" indent="-514350">
              <a:buAutoNum type="alphaLcParenR"/>
            </a:pPr>
            <a:r>
              <a:rPr lang="en-US" dirty="0"/>
              <a:t>Enter a “private settlement agreement” – that might, in the end, be enforceable. </a:t>
            </a:r>
          </a:p>
          <a:p>
            <a:pPr marL="514350" indent="-514350">
              <a:buAutoNum type="alphaLcParenR"/>
            </a:pPr>
            <a:r>
              <a:rPr lang="en-US" dirty="0"/>
              <a:t>Guard by stipulation against premature termination motion.</a:t>
            </a:r>
          </a:p>
          <a:p>
            <a:pPr marL="514350" indent="-514350">
              <a:buAutoNum type="alphaLcParenR"/>
            </a:pPr>
            <a:r>
              <a:rPr lang="en-US" dirty="0"/>
              <a:t>Seek settlement or decree terms that help you prepare for a termination motion.</a:t>
            </a:r>
          </a:p>
        </p:txBody>
      </p:sp>
      <p:sp>
        <p:nvSpPr>
          <p:cNvPr id="4" name="Slide Number Placeholder 3">
            <a:extLst>
              <a:ext uri="{FF2B5EF4-FFF2-40B4-BE49-F238E27FC236}">
                <a16:creationId xmlns:a16="http://schemas.microsoft.com/office/drawing/2014/main" id="{F8CD5B05-2BF6-D33F-F284-9E957B37F011}"/>
              </a:ext>
            </a:extLst>
          </p:cNvPr>
          <p:cNvSpPr>
            <a:spLocks noGrp="1"/>
          </p:cNvSpPr>
          <p:nvPr>
            <p:ph type="sldNum" sz="quarter" idx="12"/>
          </p:nvPr>
        </p:nvSpPr>
        <p:spPr/>
        <p:txBody>
          <a:bodyPr/>
          <a:lstStyle/>
          <a:p>
            <a:fld id="{F12C4ABD-0EC9-44AC-AB17-C43CD47F8E55}" type="slidenum">
              <a:rPr lang="en-US" smtClean="0"/>
              <a:t>38</a:t>
            </a:fld>
            <a:endParaRPr lang="en-US"/>
          </a:p>
        </p:txBody>
      </p:sp>
    </p:spTree>
    <p:extLst>
      <p:ext uri="{BB962C8B-B14F-4D97-AF65-F5344CB8AC3E}">
        <p14:creationId xmlns:p14="http://schemas.microsoft.com/office/powerpoint/2010/main" val="3304756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0575" y="286212"/>
            <a:ext cx="9329943" cy="1143000"/>
          </a:xfrm>
        </p:spPr>
        <p:txBody>
          <a:bodyPr>
            <a:normAutofit/>
          </a:bodyPr>
          <a:lstStyle/>
          <a:p>
            <a:r>
              <a:rPr lang="en-US" dirty="0"/>
              <a:t>Prospective Relief</a:t>
            </a:r>
          </a:p>
        </p:txBody>
      </p:sp>
      <p:sp>
        <p:nvSpPr>
          <p:cNvPr id="5" name="Content Placeholder 4"/>
          <p:cNvSpPr>
            <a:spLocks noGrp="1"/>
          </p:cNvSpPr>
          <p:nvPr>
            <p:ph idx="1"/>
          </p:nvPr>
        </p:nvSpPr>
        <p:spPr>
          <a:xfrm>
            <a:off x="790575" y="1553901"/>
            <a:ext cx="9420225" cy="4525963"/>
          </a:xfrm>
        </p:spPr>
        <p:txBody>
          <a:bodyPr>
            <a:normAutofit fontScale="92500" lnSpcReduction="10000"/>
          </a:bodyPr>
          <a:lstStyle/>
          <a:p>
            <a:pPr marL="0" indent="0">
              <a:buNone/>
            </a:pPr>
            <a:r>
              <a:rPr lang="en-US" b="1" dirty="0"/>
              <a:t>Needs/Narrowness (18 U.S.C. 3626(a)(1)</a:t>
            </a:r>
          </a:p>
          <a:p>
            <a:r>
              <a:rPr lang="en-US" dirty="0"/>
              <a:t>Prospective relief in any civil action with respect to prison conditions shall extend no further than necessary to correct the violation of the Federal right of a particular plaintiff or plaintiffs. </a:t>
            </a:r>
          </a:p>
          <a:p>
            <a:r>
              <a:rPr lang="en-US" dirty="0"/>
              <a:t>The court shall not grant or approve any prospective relief </a:t>
            </a:r>
            <a:r>
              <a:rPr lang="en-US" b="1" dirty="0"/>
              <a:t>unless the court finds </a:t>
            </a:r>
            <a:r>
              <a:rPr lang="en-US" dirty="0"/>
              <a:t>that such relief is narrowly drawn, extends no further than necessary to correct the violation of the Federal right, and is the least intrusive means necessary to correct the violation of the Federal right. </a:t>
            </a:r>
          </a:p>
          <a:p>
            <a:r>
              <a:rPr lang="en-US" dirty="0"/>
              <a:t>The court shall give substantial weight to any adverse impact on public safety or the operation of a criminal justice system caused by the relief.</a:t>
            </a:r>
          </a:p>
          <a:p>
            <a:endParaRPr lang="en-US" dirty="0"/>
          </a:p>
        </p:txBody>
      </p:sp>
      <p:sp>
        <p:nvSpPr>
          <p:cNvPr id="2" name="Slide Number Placeholder 1">
            <a:extLst>
              <a:ext uri="{FF2B5EF4-FFF2-40B4-BE49-F238E27FC236}">
                <a16:creationId xmlns:a16="http://schemas.microsoft.com/office/drawing/2014/main" id="{837ACF70-9BFE-9C07-E30F-633E558CC7ED}"/>
              </a:ext>
            </a:extLst>
          </p:cNvPr>
          <p:cNvSpPr>
            <a:spLocks noGrp="1"/>
          </p:cNvSpPr>
          <p:nvPr>
            <p:ph type="sldNum" sz="quarter" idx="12"/>
          </p:nvPr>
        </p:nvSpPr>
        <p:spPr/>
        <p:txBody>
          <a:bodyPr/>
          <a:lstStyle/>
          <a:p>
            <a:fld id="{F12C4ABD-0EC9-44AC-AB17-C43CD47F8E55}" type="slidenum">
              <a:rPr lang="en-US" smtClean="0"/>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7F42F-89A6-0F2E-339D-A27E072F2D7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E87A5D14-5BB3-9762-22C3-A6B219C28F17}"/>
              </a:ext>
            </a:extLst>
          </p:cNvPr>
          <p:cNvSpPr>
            <a:spLocks noGrp="1"/>
          </p:cNvSpPr>
          <p:nvPr>
            <p:ph idx="1"/>
          </p:nvPr>
        </p:nvSpPr>
        <p:spPr/>
        <p:txBody>
          <a:bodyPr>
            <a:normAutofit fontScale="92500" lnSpcReduction="10000"/>
          </a:bodyPr>
          <a:lstStyle/>
          <a:p>
            <a:pPr marL="514350" indent="-514350">
              <a:buFont typeface="+mj-lt"/>
              <a:buAutoNum type="arabicPeriod"/>
            </a:pPr>
            <a:r>
              <a:rPr lang="en-US" dirty="0"/>
              <a:t>Background statistics</a:t>
            </a:r>
          </a:p>
          <a:p>
            <a:pPr marL="514350" indent="-514350">
              <a:buFont typeface="+mj-lt"/>
              <a:buAutoNum type="arabicPeriod"/>
            </a:pPr>
            <a:r>
              <a:rPr lang="en-US" dirty="0">
                <a:solidFill>
                  <a:schemeClr val="bg1">
                    <a:lumMod val="65000"/>
                  </a:schemeClr>
                </a:solidFill>
              </a:rPr>
              <a:t>Exhaustion (Developing law on unavailability)</a:t>
            </a:r>
          </a:p>
          <a:p>
            <a:pPr marL="514350" indent="-514350">
              <a:buFont typeface="+mj-lt"/>
              <a:buAutoNum type="arabicPeriod"/>
            </a:pPr>
            <a:r>
              <a:rPr lang="en-US" dirty="0">
                <a:solidFill>
                  <a:schemeClr val="bg1">
                    <a:lumMod val="65000"/>
                  </a:schemeClr>
                </a:solidFill>
              </a:rPr>
              <a:t>Physical injury provision</a:t>
            </a:r>
          </a:p>
          <a:p>
            <a:pPr marL="514350" indent="-514350">
              <a:buFont typeface="+mj-lt"/>
              <a:buAutoNum type="arabicPeriod"/>
            </a:pPr>
            <a:r>
              <a:rPr lang="en-US" dirty="0">
                <a:solidFill>
                  <a:schemeClr val="bg1">
                    <a:lumMod val="65000"/>
                  </a:schemeClr>
                </a:solidFill>
              </a:rPr>
              <a:t>Plaintiff types</a:t>
            </a:r>
          </a:p>
          <a:p>
            <a:pPr lvl="1"/>
            <a:r>
              <a:rPr lang="en-US" dirty="0">
                <a:solidFill>
                  <a:schemeClr val="bg1">
                    <a:lumMod val="65000"/>
                  </a:schemeClr>
                </a:solidFill>
              </a:rPr>
              <a:t>Organizational plaintiffs (including </a:t>
            </a:r>
            <a:r>
              <a:rPr lang="en-US" dirty="0" err="1">
                <a:solidFill>
                  <a:schemeClr val="bg1">
                    <a:lumMod val="65000"/>
                  </a:schemeClr>
                </a:solidFill>
              </a:rPr>
              <a:t>P&amp;As</a:t>
            </a:r>
            <a:r>
              <a:rPr lang="en-US" dirty="0">
                <a:solidFill>
                  <a:schemeClr val="bg1">
                    <a:lumMod val="65000"/>
                  </a:schemeClr>
                </a:solidFill>
              </a:rPr>
              <a:t>)</a:t>
            </a:r>
          </a:p>
          <a:p>
            <a:pPr lvl="1"/>
            <a:r>
              <a:rPr lang="en-US" dirty="0">
                <a:solidFill>
                  <a:schemeClr val="bg1">
                    <a:lumMod val="65000"/>
                  </a:schemeClr>
                </a:solidFill>
              </a:rPr>
              <a:t>Non-prisoner plaintiffs</a:t>
            </a:r>
          </a:p>
          <a:p>
            <a:pPr marL="514350" indent="-514350">
              <a:buFont typeface="+mj-lt"/>
              <a:buAutoNum type="arabicPeriod"/>
            </a:pPr>
            <a:r>
              <a:rPr lang="en-US" dirty="0">
                <a:solidFill>
                  <a:schemeClr val="bg1">
                    <a:lumMod val="65000"/>
                  </a:schemeClr>
                </a:solidFill>
              </a:rPr>
              <a:t>Prospective Relief:</a:t>
            </a:r>
          </a:p>
          <a:p>
            <a:pPr lvl="1"/>
            <a:r>
              <a:rPr lang="en-US" dirty="0">
                <a:solidFill>
                  <a:schemeClr val="bg1">
                    <a:lumMod val="65000"/>
                  </a:schemeClr>
                </a:solidFill>
              </a:rPr>
              <a:t>Findings</a:t>
            </a:r>
          </a:p>
          <a:p>
            <a:pPr lvl="1"/>
            <a:r>
              <a:rPr lang="en-US" dirty="0">
                <a:solidFill>
                  <a:schemeClr val="bg1">
                    <a:lumMod val="65000"/>
                  </a:schemeClr>
                </a:solidFill>
              </a:rPr>
              <a:t>Termination waivers</a:t>
            </a:r>
          </a:p>
          <a:p>
            <a:pPr lvl="1"/>
            <a:r>
              <a:rPr lang="en-US" dirty="0">
                <a:solidFill>
                  <a:schemeClr val="bg1">
                    <a:lumMod val="65000"/>
                  </a:schemeClr>
                </a:solidFill>
              </a:rPr>
              <a:t>Being prepared for a termination motion</a:t>
            </a:r>
          </a:p>
          <a:p>
            <a:pPr marL="514350" indent="-514350">
              <a:buFont typeface="+mj-lt"/>
              <a:buAutoNum type="arabicPeriod"/>
            </a:pPr>
            <a:r>
              <a:rPr lang="en-US" dirty="0">
                <a:solidFill>
                  <a:schemeClr val="bg1">
                    <a:lumMod val="65000"/>
                  </a:schemeClr>
                </a:solidFill>
              </a:rPr>
              <a:t>Special Masters/Monitors/706 Experts</a:t>
            </a:r>
          </a:p>
        </p:txBody>
      </p:sp>
      <p:sp>
        <p:nvSpPr>
          <p:cNvPr id="4" name="Slide Number Placeholder 3">
            <a:extLst>
              <a:ext uri="{FF2B5EF4-FFF2-40B4-BE49-F238E27FC236}">
                <a16:creationId xmlns:a16="http://schemas.microsoft.com/office/drawing/2014/main" id="{1EE031FF-07C9-2E86-0E6F-B7AD6F97A768}"/>
              </a:ext>
            </a:extLst>
          </p:cNvPr>
          <p:cNvSpPr>
            <a:spLocks noGrp="1"/>
          </p:cNvSpPr>
          <p:nvPr>
            <p:ph type="sldNum" sz="quarter" idx="12"/>
          </p:nvPr>
        </p:nvSpPr>
        <p:spPr/>
        <p:txBody>
          <a:bodyPr/>
          <a:lstStyle/>
          <a:p>
            <a:fld id="{F12C4ABD-0EC9-44AC-AB17-C43CD47F8E55}" type="slidenum">
              <a:rPr lang="en-US" smtClean="0"/>
              <a:t>4</a:t>
            </a:fld>
            <a:endParaRPr lang="en-US"/>
          </a:p>
        </p:txBody>
      </p:sp>
    </p:spTree>
    <p:extLst>
      <p:ext uri="{BB962C8B-B14F-4D97-AF65-F5344CB8AC3E}">
        <p14:creationId xmlns:p14="http://schemas.microsoft.com/office/powerpoint/2010/main" val="19608917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Supporting the 3626(a)(1) Findings</a:t>
            </a:r>
          </a:p>
        </p:txBody>
      </p:sp>
      <p:sp>
        <p:nvSpPr>
          <p:cNvPr id="3" name="Content Placeholder 2"/>
          <p:cNvSpPr>
            <a:spLocks noGrp="1"/>
          </p:cNvSpPr>
          <p:nvPr>
            <p:ph idx="1"/>
          </p:nvPr>
        </p:nvSpPr>
        <p:spPr/>
        <p:txBody>
          <a:bodyPr/>
          <a:lstStyle/>
          <a:p>
            <a:r>
              <a:rPr lang="en-US" dirty="0"/>
              <a:t>Statute gives judges excuse not to act. </a:t>
            </a:r>
          </a:p>
          <a:p>
            <a:r>
              <a:rPr lang="en-US" dirty="0"/>
              <a:t>If your judge </a:t>
            </a:r>
            <a:r>
              <a:rPr lang="en-US" i="1" dirty="0"/>
              <a:t>is</a:t>
            </a:r>
            <a:r>
              <a:rPr lang="en-US" dirty="0"/>
              <a:t> willing to act, you must provide enough evidence for 3626(a)(1) findings to be sustained on appeal. </a:t>
            </a:r>
          </a:p>
          <a:p>
            <a:endParaRPr lang="en-US" dirty="0"/>
          </a:p>
        </p:txBody>
      </p:sp>
      <p:sp>
        <p:nvSpPr>
          <p:cNvPr id="4" name="Slide Number Placeholder 3">
            <a:extLst>
              <a:ext uri="{FF2B5EF4-FFF2-40B4-BE49-F238E27FC236}">
                <a16:creationId xmlns:a16="http://schemas.microsoft.com/office/drawing/2014/main" id="{16DFF1D5-24BC-C22E-B344-68D8CFA4741B}"/>
              </a:ext>
            </a:extLst>
          </p:cNvPr>
          <p:cNvSpPr>
            <a:spLocks noGrp="1"/>
          </p:cNvSpPr>
          <p:nvPr>
            <p:ph type="sldNum" sz="quarter" idx="12"/>
          </p:nvPr>
        </p:nvSpPr>
        <p:spPr/>
        <p:txBody>
          <a:bodyPr/>
          <a:lstStyle/>
          <a:p>
            <a:fld id="{F12C4ABD-0EC9-44AC-AB17-C43CD47F8E55}" type="slidenum">
              <a:rPr lang="en-US" smtClean="0"/>
              <a:t>40</a:t>
            </a:fld>
            <a:endParaRPr lang="en-US"/>
          </a:p>
        </p:txBody>
      </p:sp>
    </p:spTree>
    <p:extLst>
      <p:ext uri="{BB962C8B-B14F-4D97-AF65-F5344CB8AC3E}">
        <p14:creationId xmlns:p14="http://schemas.microsoft.com/office/powerpoint/2010/main" val="37744373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Support the Findings</a:t>
            </a:r>
          </a:p>
        </p:txBody>
      </p:sp>
      <p:sp>
        <p:nvSpPr>
          <p:cNvPr id="3" name="Content Placeholder 2"/>
          <p:cNvSpPr>
            <a:spLocks noGrp="1"/>
          </p:cNvSpPr>
          <p:nvPr>
            <p:ph idx="1"/>
          </p:nvPr>
        </p:nvSpPr>
        <p:spPr>
          <a:xfrm>
            <a:off x="838200" y="1600200"/>
            <a:ext cx="9372600" cy="5029200"/>
          </a:xfrm>
        </p:spPr>
        <p:txBody>
          <a:bodyPr>
            <a:normAutofit fontScale="92500"/>
          </a:bodyPr>
          <a:lstStyle/>
          <a:p>
            <a:pPr marL="0" indent="0">
              <a:buNone/>
            </a:pPr>
            <a:r>
              <a:rPr lang="en-US" dirty="0" err="1"/>
              <a:t>Caselaw</a:t>
            </a:r>
            <a:r>
              <a:rPr lang="en-US" dirty="0"/>
              <a:t>: </a:t>
            </a:r>
          </a:p>
          <a:p>
            <a:r>
              <a:rPr lang="en-US" dirty="0"/>
              <a:t>“Agreements between the parties” are “‘strong evidence,’ if not dispositive, that provisions reflecting those agreements comply with the needs-narrowness-intrusiveness requirement.” </a:t>
            </a:r>
            <a:br>
              <a:rPr lang="en-US" dirty="0"/>
            </a:br>
            <a:r>
              <a:rPr lang="sv-SE" dirty="0"/>
              <a:t>Benjamin v. Fraser, 156 F. Supp. 2d 333, 344 (S.D.N.Y. 2001)</a:t>
            </a:r>
            <a:endParaRPr lang="en-US" dirty="0"/>
          </a:p>
          <a:p>
            <a:r>
              <a:rPr lang="en-US" dirty="0"/>
              <a:t>“[W]e do not mean to suggest that the district court must conduct an evidentiary hearing about or enter particularized findings concerning any facts or factors about which there is not dispute. The parties are free to make any concessions or enter into any stipulations they deem appropriate.” </a:t>
            </a:r>
            <a:br>
              <a:rPr lang="en-US" dirty="0"/>
            </a:br>
            <a:r>
              <a:rPr lang="en-US" dirty="0"/>
              <a:t>Cason v. </a:t>
            </a:r>
            <a:r>
              <a:rPr lang="en-US" dirty="0" err="1"/>
              <a:t>Seckinger</a:t>
            </a:r>
            <a:r>
              <a:rPr lang="en-US" dirty="0"/>
              <a:t>, 231 F.3d 777 (11th Cir. 2000)</a:t>
            </a:r>
          </a:p>
        </p:txBody>
      </p:sp>
      <p:sp>
        <p:nvSpPr>
          <p:cNvPr id="4" name="Slide Number Placeholder 3">
            <a:extLst>
              <a:ext uri="{FF2B5EF4-FFF2-40B4-BE49-F238E27FC236}">
                <a16:creationId xmlns:a16="http://schemas.microsoft.com/office/drawing/2014/main" id="{D61FC5C1-D760-CF43-5944-18DB2B1E7E92}"/>
              </a:ext>
            </a:extLst>
          </p:cNvPr>
          <p:cNvSpPr>
            <a:spLocks noGrp="1"/>
          </p:cNvSpPr>
          <p:nvPr>
            <p:ph type="sldNum" sz="quarter" idx="12"/>
          </p:nvPr>
        </p:nvSpPr>
        <p:spPr/>
        <p:txBody>
          <a:bodyPr/>
          <a:lstStyle/>
          <a:p>
            <a:fld id="{F12C4ABD-0EC9-44AC-AB17-C43CD47F8E55}" type="slidenum">
              <a:rPr lang="en-US" smtClean="0"/>
              <a:t>41</a:t>
            </a:fld>
            <a:endParaRPr lang="en-US"/>
          </a:p>
        </p:txBody>
      </p:sp>
    </p:spTree>
    <p:extLst>
      <p:ext uri="{BB962C8B-B14F-4D97-AF65-F5344CB8AC3E}">
        <p14:creationId xmlns:p14="http://schemas.microsoft.com/office/powerpoint/2010/main" val="1109635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Magic Words?</a:t>
            </a:r>
          </a:p>
        </p:txBody>
      </p:sp>
      <p:sp>
        <p:nvSpPr>
          <p:cNvPr id="3" name="Content Placeholder 2"/>
          <p:cNvSpPr>
            <a:spLocks noGrp="1"/>
          </p:cNvSpPr>
          <p:nvPr>
            <p:ph idx="1"/>
          </p:nvPr>
        </p:nvSpPr>
        <p:spPr>
          <a:xfrm>
            <a:off x="838200" y="1825624"/>
            <a:ext cx="10515600" cy="4860925"/>
          </a:xfrm>
        </p:spPr>
        <p:txBody>
          <a:bodyPr>
            <a:normAutofit fontScale="92500" lnSpcReduction="10000"/>
          </a:bodyPr>
          <a:lstStyle/>
          <a:p>
            <a:pPr marL="514350" indent="-514350">
              <a:spcAft>
                <a:spcPts val="1000"/>
              </a:spcAft>
              <a:buAutoNum type="alphaLcParenBoth"/>
            </a:pPr>
            <a:r>
              <a:rPr lang="en-US" dirty="0"/>
              <a:t>Stipulation by statutory citation: The court shall find that this Stipulation satisfies the requirements of 18 U.S.C. §3626(a)(1)(A) and shall retain jurisdiction to enforce its terms. </a:t>
            </a:r>
          </a:p>
          <a:p>
            <a:pPr marL="514350" indent="-514350">
              <a:spcAft>
                <a:spcPts val="1000"/>
              </a:spcAft>
              <a:buAutoNum type="alphaLcParenBoth"/>
            </a:pPr>
            <a:r>
              <a:rPr lang="en-US" dirty="0"/>
              <a:t>Stipulation by statutory quotation: The parties stipulate, based upon the entire record, that the relief set forth in this Settlement Agreement is narrowly drawn, extends no further than necessary to correct violations of federal rights, and is the least intrusive means necessary to correct violations of federal rights.</a:t>
            </a:r>
          </a:p>
          <a:p>
            <a:pPr marL="514350" indent="-514350">
              <a:spcAft>
                <a:spcPts val="1000"/>
              </a:spcAft>
              <a:buFont typeface="Arial" panose="020B0604020202020204" pitchFamily="34" charset="0"/>
              <a:buAutoNum type="alphaLcParenBoth"/>
            </a:pPr>
            <a:r>
              <a:rPr lang="en-US" dirty="0"/>
              <a:t>Stipulation to necessity to correct “the alleged violation.” The Court finds that the relief provided in the [Proposed Settlement Agreement] is narrowly drawn and extends no further than necessary to correct the alleged violation in conformance with the Prison Litigation Reform Act, 18 U.S.C. § [3626](a)(1)</a:t>
            </a:r>
          </a:p>
          <a:p>
            <a:pPr marL="514350" indent="-514350">
              <a:spcAft>
                <a:spcPts val="1000"/>
              </a:spcAft>
              <a:buAutoNum type="alphaLcParenBoth"/>
            </a:pPr>
            <a:endParaRPr lang="en-US" dirty="0"/>
          </a:p>
        </p:txBody>
      </p:sp>
      <p:sp>
        <p:nvSpPr>
          <p:cNvPr id="4" name="Slide Number Placeholder 3">
            <a:extLst>
              <a:ext uri="{FF2B5EF4-FFF2-40B4-BE49-F238E27FC236}">
                <a16:creationId xmlns:a16="http://schemas.microsoft.com/office/drawing/2014/main" id="{A58F51B4-1C8C-F8E3-EEF4-B03AC2EDC266}"/>
              </a:ext>
            </a:extLst>
          </p:cNvPr>
          <p:cNvSpPr>
            <a:spLocks noGrp="1"/>
          </p:cNvSpPr>
          <p:nvPr>
            <p:ph type="sldNum" sz="quarter" idx="12"/>
          </p:nvPr>
        </p:nvSpPr>
        <p:spPr/>
        <p:txBody>
          <a:bodyPr/>
          <a:lstStyle/>
          <a:p>
            <a:fld id="{F12C4ABD-0EC9-44AC-AB17-C43CD47F8E55}" type="slidenum">
              <a:rPr lang="en-US" smtClean="0"/>
              <a:t>42</a:t>
            </a:fld>
            <a:endParaRPr lang="en-US"/>
          </a:p>
        </p:txBody>
      </p:sp>
    </p:spTree>
    <p:extLst>
      <p:ext uri="{BB962C8B-B14F-4D97-AF65-F5344CB8AC3E}">
        <p14:creationId xmlns:p14="http://schemas.microsoft.com/office/powerpoint/2010/main" val="2285110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Magic Words?</a:t>
            </a:r>
          </a:p>
        </p:txBody>
      </p:sp>
      <p:sp>
        <p:nvSpPr>
          <p:cNvPr id="3" name="Content Placeholder 2"/>
          <p:cNvSpPr>
            <a:spLocks noGrp="1"/>
          </p:cNvSpPr>
          <p:nvPr>
            <p:ph idx="1"/>
          </p:nvPr>
        </p:nvSpPr>
        <p:spPr>
          <a:xfrm>
            <a:off x="838200" y="1600200"/>
            <a:ext cx="9372600" cy="4953000"/>
          </a:xfrm>
        </p:spPr>
        <p:txBody>
          <a:bodyPr>
            <a:normAutofit fontScale="92500" lnSpcReduction="20000"/>
          </a:bodyPr>
          <a:lstStyle/>
          <a:p>
            <a:pPr marL="514350" indent="-514350">
              <a:buFont typeface="+mj-lt"/>
              <a:buAutoNum type="alphaLcParenR" startAt="4"/>
            </a:pPr>
            <a:r>
              <a:rPr lang="en-US" dirty="0"/>
              <a:t>The relief granted herein is narrowly drawn, extends no further than necessary to correct a violation of a federal right, and is the least intrusive means necessary to correct the violation of a federal right. Nothing in this Order and Agreement, including, specifically, the stipulation . . . constitutes an admission of liability and undersigned Defendants. </a:t>
            </a:r>
            <a:br>
              <a:rPr lang="en-US" dirty="0"/>
            </a:br>
            <a:br>
              <a:rPr lang="en-US" dirty="0"/>
            </a:br>
            <a:r>
              <a:rPr lang="en-US" dirty="0"/>
              <a:t>The stipulation set forth . . . is included expressly to facilitate the parties’ intent to enable the Court to: retain jurisdiction for the desired term; and if necessary, entertain any future plaintiffs’ motion to enforce the terms of this Order and Agreement. The stipulation may not be relied on as precedent in any future claim, without prejudice or limitation, however, to plaintiffs’ ability to enforce the terms of this Order and Agreement.</a:t>
            </a:r>
          </a:p>
        </p:txBody>
      </p:sp>
      <p:sp>
        <p:nvSpPr>
          <p:cNvPr id="4" name="Slide Number Placeholder 3">
            <a:extLst>
              <a:ext uri="{FF2B5EF4-FFF2-40B4-BE49-F238E27FC236}">
                <a16:creationId xmlns:a16="http://schemas.microsoft.com/office/drawing/2014/main" id="{0520BCBC-A5E2-E6F7-070B-35991EC37772}"/>
              </a:ext>
            </a:extLst>
          </p:cNvPr>
          <p:cNvSpPr>
            <a:spLocks noGrp="1"/>
          </p:cNvSpPr>
          <p:nvPr>
            <p:ph type="sldNum" sz="quarter" idx="12"/>
          </p:nvPr>
        </p:nvSpPr>
        <p:spPr/>
        <p:txBody>
          <a:bodyPr/>
          <a:lstStyle/>
          <a:p>
            <a:fld id="{F12C4ABD-0EC9-44AC-AB17-C43CD47F8E55}" type="slidenum">
              <a:rPr lang="en-US" smtClean="0"/>
              <a:t>43</a:t>
            </a:fld>
            <a:endParaRPr lang="en-US"/>
          </a:p>
        </p:txBody>
      </p:sp>
    </p:spTree>
    <p:extLst>
      <p:ext uri="{BB962C8B-B14F-4D97-AF65-F5344CB8AC3E}">
        <p14:creationId xmlns:p14="http://schemas.microsoft.com/office/powerpoint/2010/main" val="42850004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 Private Settlement Agreements</a:t>
            </a:r>
          </a:p>
        </p:txBody>
      </p:sp>
      <p:sp>
        <p:nvSpPr>
          <p:cNvPr id="3" name="Content Placeholder 2"/>
          <p:cNvSpPr>
            <a:spLocks noGrp="1"/>
          </p:cNvSpPr>
          <p:nvPr>
            <p:ph idx="1"/>
          </p:nvPr>
        </p:nvSpPr>
        <p:spPr>
          <a:xfrm>
            <a:off x="838200" y="1600200"/>
            <a:ext cx="9372600" cy="5029200"/>
          </a:xfrm>
        </p:spPr>
        <p:txBody>
          <a:bodyPr>
            <a:normAutofit fontScale="92500" lnSpcReduction="10000"/>
          </a:bodyPr>
          <a:lstStyle/>
          <a:p>
            <a:pPr>
              <a:spcAft>
                <a:spcPts val="500"/>
              </a:spcAft>
            </a:pPr>
            <a:r>
              <a:rPr lang="en-US" dirty="0"/>
              <a:t>“[R]</a:t>
            </a:r>
            <a:r>
              <a:rPr lang="en-US" dirty="0" err="1"/>
              <a:t>elief</a:t>
            </a:r>
            <a:r>
              <a:rPr lang="en-US" dirty="0"/>
              <a:t> includes consent decrees but does not include private settlement agreements.” 18 U.S.C. 3626(g)(9)</a:t>
            </a:r>
          </a:p>
          <a:p>
            <a:pPr>
              <a:spcAft>
                <a:spcPts val="500"/>
              </a:spcAft>
            </a:pPr>
            <a:r>
              <a:rPr lang="en-US" dirty="0"/>
              <a:t>Private settlement agreements are: “agreement[s] entered into among the parties that [are] not subject to judicial enforcement other than the reinstatement of the civil proceeding that the agreement settled.” (g)(6)</a:t>
            </a:r>
          </a:p>
          <a:p>
            <a:pPr>
              <a:spcAft>
                <a:spcPts val="500"/>
              </a:spcAft>
            </a:pPr>
            <a:r>
              <a:rPr lang="en-US" dirty="0"/>
              <a:t>Does not “preclude parties from entering into a private settlement agreement that does not comply with the limitations on relief . . . if the terms of that agreement are not subject to court enforcement other than the reinstatement of the civil proceeding that the agreement settled.” (c)(2)</a:t>
            </a:r>
          </a:p>
          <a:p>
            <a:pPr>
              <a:spcAft>
                <a:spcPts val="500"/>
              </a:spcAft>
            </a:pPr>
            <a:r>
              <a:rPr lang="en-US" dirty="0"/>
              <a:t>Remedies for breach of a “private settlement agreement” may be sought in state court. (c)(2). </a:t>
            </a:r>
          </a:p>
        </p:txBody>
      </p:sp>
      <p:sp>
        <p:nvSpPr>
          <p:cNvPr id="4" name="Slide Number Placeholder 3">
            <a:extLst>
              <a:ext uri="{FF2B5EF4-FFF2-40B4-BE49-F238E27FC236}">
                <a16:creationId xmlns:a16="http://schemas.microsoft.com/office/drawing/2014/main" id="{7FC265F3-80D0-7872-9FFE-F176D44B9635}"/>
              </a:ext>
            </a:extLst>
          </p:cNvPr>
          <p:cNvSpPr>
            <a:spLocks noGrp="1"/>
          </p:cNvSpPr>
          <p:nvPr>
            <p:ph type="sldNum" sz="quarter" idx="12"/>
          </p:nvPr>
        </p:nvSpPr>
        <p:spPr/>
        <p:txBody>
          <a:bodyPr/>
          <a:lstStyle/>
          <a:p>
            <a:fld id="{F12C4ABD-0EC9-44AC-AB17-C43CD47F8E55}" type="slidenum">
              <a:rPr lang="en-US" smtClean="0"/>
              <a:t>44</a:t>
            </a:fld>
            <a:endParaRPr lang="en-US"/>
          </a:p>
        </p:txBody>
      </p:sp>
    </p:spTree>
    <p:extLst>
      <p:ext uri="{BB962C8B-B14F-4D97-AF65-F5344CB8AC3E}">
        <p14:creationId xmlns:p14="http://schemas.microsoft.com/office/powerpoint/2010/main" val="2335202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Private Settlement by Conditional Dismissal</a:t>
            </a:r>
          </a:p>
        </p:txBody>
      </p:sp>
      <p:sp>
        <p:nvSpPr>
          <p:cNvPr id="3" name="Content Placeholder 2"/>
          <p:cNvSpPr>
            <a:spLocks noGrp="1"/>
          </p:cNvSpPr>
          <p:nvPr>
            <p:ph idx="1"/>
          </p:nvPr>
        </p:nvSpPr>
        <p:spPr>
          <a:xfrm>
            <a:off x="838200" y="1600200"/>
            <a:ext cx="9372600" cy="5105400"/>
          </a:xfrm>
        </p:spPr>
        <p:txBody>
          <a:bodyPr>
            <a:normAutofit fontScale="92500" lnSpcReduction="10000"/>
          </a:bodyPr>
          <a:lstStyle/>
          <a:p>
            <a:pPr marL="0" indent="0">
              <a:buNone/>
            </a:pPr>
            <a:r>
              <a:rPr lang="en-US" dirty="0"/>
              <a:t>Example 1: </a:t>
            </a:r>
            <a:r>
              <a:rPr lang="en-US" dirty="0" err="1"/>
              <a:t>Reinstatment</a:t>
            </a:r>
            <a:r>
              <a:rPr lang="en-US" dirty="0"/>
              <a:t>:</a:t>
            </a:r>
          </a:p>
          <a:p>
            <a:pPr marL="0" indent="0">
              <a:buNone/>
            </a:pPr>
            <a:r>
              <a:rPr lang="en-US" dirty="0"/>
              <a:t>“Pursuant to 18 U.S.C. § 3626(c)(2), during the term of the Agreement, plaintiffs may move the court for reinstatement of the lawsuit, or may elect to proceed in state court and seek specific performance or institute an action for breach.... This Agreement is a private settlement agreement within the meaning of 18 U.S.C. § 3626.</a:t>
            </a:r>
          </a:p>
          <a:p>
            <a:pPr marL="0" indent="0">
              <a:buNone/>
            </a:pPr>
            <a:endParaRPr lang="en-US" dirty="0"/>
          </a:p>
          <a:p>
            <a:pPr marL="0" indent="0">
              <a:buNone/>
            </a:pPr>
            <a:r>
              <a:rPr lang="en-US" dirty="0">
                <a:sym typeface="Wingdings" panose="05000000000000000000" pitchFamily="2" charset="2"/>
              </a:rPr>
              <a:t></a:t>
            </a:r>
            <a:r>
              <a:rPr lang="en-US" dirty="0"/>
              <a:t> “ORDERED that by consent of the parties and consistent with 18 U.S.C. § 3626(c)(2), the Court shall retain jurisdiction pursuant to </a:t>
            </a:r>
            <a:r>
              <a:rPr lang="en-US" dirty="0" err="1"/>
              <a:t>Kokkonen</a:t>
            </a:r>
            <a:r>
              <a:rPr lang="en-US" dirty="0"/>
              <a:t> v. Guardian Life Insurance Co. of America, 511 U.S. 375 (1994) through October 18, 2015 for the limited purpose of reinstating this lawsuit under the terms of the Agreement.”</a:t>
            </a:r>
          </a:p>
        </p:txBody>
      </p:sp>
      <p:sp>
        <p:nvSpPr>
          <p:cNvPr id="4" name="Slide Number Placeholder 3">
            <a:extLst>
              <a:ext uri="{FF2B5EF4-FFF2-40B4-BE49-F238E27FC236}">
                <a16:creationId xmlns:a16="http://schemas.microsoft.com/office/drawing/2014/main" id="{02E509A5-E1A9-566B-E7B8-6291F90F5D5B}"/>
              </a:ext>
            </a:extLst>
          </p:cNvPr>
          <p:cNvSpPr>
            <a:spLocks noGrp="1"/>
          </p:cNvSpPr>
          <p:nvPr>
            <p:ph type="sldNum" sz="quarter" idx="12"/>
          </p:nvPr>
        </p:nvSpPr>
        <p:spPr/>
        <p:txBody>
          <a:bodyPr/>
          <a:lstStyle/>
          <a:p>
            <a:fld id="{F12C4ABD-0EC9-44AC-AB17-C43CD47F8E55}" type="slidenum">
              <a:rPr lang="en-US" smtClean="0"/>
              <a:t>45</a:t>
            </a:fld>
            <a:endParaRPr lang="en-US"/>
          </a:p>
        </p:txBody>
      </p:sp>
    </p:spTree>
    <p:extLst>
      <p:ext uri="{BB962C8B-B14F-4D97-AF65-F5344CB8AC3E}">
        <p14:creationId xmlns:p14="http://schemas.microsoft.com/office/powerpoint/2010/main" val="27284053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Private Settlement by Conditional Dismissal</a:t>
            </a:r>
          </a:p>
        </p:txBody>
      </p:sp>
      <p:sp>
        <p:nvSpPr>
          <p:cNvPr id="3" name="Content Placeholder 2"/>
          <p:cNvSpPr>
            <a:spLocks noGrp="1"/>
          </p:cNvSpPr>
          <p:nvPr>
            <p:ph idx="1"/>
          </p:nvPr>
        </p:nvSpPr>
        <p:spPr>
          <a:xfrm>
            <a:off x="838200" y="1600200"/>
            <a:ext cx="9372600" cy="5105400"/>
          </a:xfrm>
        </p:spPr>
        <p:txBody>
          <a:bodyPr>
            <a:normAutofit fontScale="92500" lnSpcReduction="10000"/>
          </a:bodyPr>
          <a:lstStyle/>
          <a:p>
            <a:pPr marL="0" indent="0">
              <a:buNone/>
            </a:pPr>
            <a:r>
              <a:rPr lang="en-US" dirty="0"/>
              <a:t>Example 2: Enforcement</a:t>
            </a:r>
          </a:p>
          <a:p>
            <a:pPr marL="0" indent="0">
              <a:buNone/>
            </a:pPr>
            <a:r>
              <a:rPr lang="en-US" dirty="0"/>
              <a:t>“If the Court finds that the D is in substantial non-compliance with a provision or provisions of this Settlement Agreement, it may enter an order consistent with equitable principles, but not an order of contempt, that is designed to achieve compliance. </a:t>
            </a:r>
          </a:p>
          <a:p>
            <a:pPr marL="0" indent="0">
              <a:buNone/>
            </a:pPr>
            <a:r>
              <a:rPr lang="en-US" dirty="0"/>
              <a:t>And then, escalation: </a:t>
            </a:r>
          </a:p>
          <a:p>
            <a:pPr marL="0" indent="0">
              <a:buNone/>
            </a:pPr>
            <a:r>
              <a:rPr lang="en-US" dirty="0"/>
              <a:t>“If P contends that the Department has not complied with an order entered under the preceding paragraph, it may, after reasonable notice to the Department, move for further relief from the Court to obtain compliance with the Court’s prior order. In ruling on such a motion, the Court may apply equitable principles and may use any appropriate equitable or remedial power then available to it.”</a:t>
            </a:r>
          </a:p>
        </p:txBody>
      </p:sp>
      <p:sp>
        <p:nvSpPr>
          <p:cNvPr id="4" name="Slide Number Placeholder 3">
            <a:extLst>
              <a:ext uri="{FF2B5EF4-FFF2-40B4-BE49-F238E27FC236}">
                <a16:creationId xmlns:a16="http://schemas.microsoft.com/office/drawing/2014/main" id="{1B367BDE-E541-4AA4-2918-DED663044F07}"/>
              </a:ext>
            </a:extLst>
          </p:cNvPr>
          <p:cNvSpPr>
            <a:spLocks noGrp="1"/>
          </p:cNvSpPr>
          <p:nvPr>
            <p:ph type="sldNum" sz="quarter" idx="12"/>
          </p:nvPr>
        </p:nvSpPr>
        <p:spPr/>
        <p:txBody>
          <a:bodyPr/>
          <a:lstStyle/>
          <a:p>
            <a:fld id="{F12C4ABD-0EC9-44AC-AB17-C43CD47F8E55}" type="slidenum">
              <a:rPr lang="en-US" smtClean="0"/>
              <a:t>46</a:t>
            </a:fld>
            <a:endParaRPr lang="en-US"/>
          </a:p>
        </p:txBody>
      </p:sp>
    </p:spTree>
    <p:extLst>
      <p:ext uri="{BB962C8B-B14F-4D97-AF65-F5344CB8AC3E}">
        <p14:creationId xmlns:p14="http://schemas.microsoft.com/office/powerpoint/2010/main" val="18724813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Blur: Stipulate to Enforceability</a:t>
            </a:r>
          </a:p>
        </p:txBody>
      </p:sp>
      <p:sp>
        <p:nvSpPr>
          <p:cNvPr id="3" name="Content Placeholder 2"/>
          <p:cNvSpPr>
            <a:spLocks noGrp="1"/>
          </p:cNvSpPr>
          <p:nvPr>
            <p:ph idx="1"/>
          </p:nvPr>
        </p:nvSpPr>
        <p:spPr>
          <a:xfrm>
            <a:off x="838200" y="1600200"/>
            <a:ext cx="9372600" cy="5105400"/>
          </a:xfrm>
        </p:spPr>
        <p:txBody>
          <a:bodyPr>
            <a:normAutofit/>
          </a:bodyPr>
          <a:lstStyle/>
          <a:p>
            <a:r>
              <a:rPr lang="en-US" dirty="0"/>
              <a:t>WHEREAS, the Department confirms, agrees and acknowledges, that it will perform the obligations and duties set forth in the Settlement Agreement . . . </a:t>
            </a:r>
          </a:p>
          <a:p>
            <a:r>
              <a:rPr lang="en-US" dirty="0"/>
              <a:t>The Parties hereby move and respectfully request the order and entry of the attached proposed Consent Judgment. The Parties respectfully request that this Court retain jurisdiction to enforce the Consent Judgment.</a:t>
            </a:r>
          </a:p>
        </p:txBody>
      </p:sp>
      <p:sp>
        <p:nvSpPr>
          <p:cNvPr id="4" name="Slide Number Placeholder 3">
            <a:extLst>
              <a:ext uri="{FF2B5EF4-FFF2-40B4-BE49-F238E27FC236}">
                <a16:creationId xmlns:a16="http://schemas.microsoft.com/office/drawing/2014/main" id="{61AFAB0E-7D9D-756F-8147-3D833448567F}"/>
              </a:ext>
            </a:extLst>
          </p:cNvPr>
          <p:cNvSpPr>
            <a:spLocks noGrp="1"/>
          </p:cNvSpPr>
          <p:nvPr>
            <p:ph type="sldNum" sz="quarter" idx="12"/>
          </p:nvPr>
        </p:nvSpPr>
        <p:spPr/>
        <p:txBody>
          <a:bodyPr/>
          <a:lstStyle/>
          <a:p>
            <a:fld id="{F12C4ABD-0EC9-44AC-AB17-C43CD47F8E55}" type="slidenum">
              <a:rPr lang="en-US" smtClean="0"/>
              <a:t>47</a:t>
            </a:fld>
            <a:endParaRPr lang="en-US"/>
          </a:p>
        </p:txBody>
      </p:sp>
    </p:spTree>
    <p:extLst>
      <p:ext uri="{BB962C8B-B14F-4D97-AF65-F5344CB8AC3E}">
        <p14:creationId xmlns:p14="http://schemas.microsoft.com/office/powerpoint/2010/main" val="39723156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9601200" cy="1143000"/>
          </a:xfrm>
        </p:spPr>
        <p:txBody>
          <a:bodyPr>
            <a:normAutofit fontScale="90000"/>
          </a:bodyPr>
          <a:lstStyle/>
          <a:p>
            <a:r>
              <a:rPr lang="en-US" dirty="0"/>
              <a:t>c) Stipulations that guard against premature termination motions.</a:t>
            </a:r>
          </a:p>
        </p:txBody>
      </p:sp>
      <p:sp>
        <p:nvSpPr>
          <p:cNvPr id="3" name="Content Placeholder 2"/>
          <p:cNvSpPr>
            <a:spLocks noGrp="1"/>
          </p:cNvSpPr>
          <p:nvPr>
            <p:ph idx="1"/>
          </p:nvPr>
        </p:nvSpPr>
        <p:spPr>
          <a:xfrm>
            <a:off x="838200" y="1825624"/>
            <a:ext cx="10515600" cy="4841875"/>
          </a:xfrm>
        </p:spPr>
        <p:txBody>
          <a:bodyPr>
            <a:normAutofit fontScale="92500"/>
          </a:bodyPr>
          <a:lstStyle/>
          <a:p>
            <a:pPr marL="0" indent="0">
              <a:lnSpc>
                <a:spcPct val="100000"/>
              </a:lnSpc>
              <a:buNone/>
            </a:pPr>
            <a:r>
              <a:rPr lang="en-US" b="1" dirty="0"/>
              <a:t>3626(b)(1) Termination of prospective relief.</a:t>
            </a:r>
            <a:r>
              <a:rPr lang="en-US" dirty="0"/>
              <a:t>‑‑(A) In any civil action with respect to prison conditions in which prospective relief is ordered, such relief shall be terminable upon the motion of any party or intervener‑‑</a:t>
            </a:r>
          </a:p>
          <a:p>
            <a:pPr marL="457200" lvl="1" indent="0">
              <a:lnSpc>
                <a:spcPct val="100000"/>
              </a:lnSpc>
              <a:buNone/>
            </a:pPr>
            <a:r>
              <a:rPr lang="en-US" dirty="0"/>
              <a:t>(</a:t>
            </a:r>
            <a:r>
              <a:rPr lang="en-US" dirty="0" err="1"/>
              <a:t>i</a:t>
            </a:r>
            <a:r>
              <a:rPr lang="en-US" dirty="0"/>
              <a:t>) 2 years after the date the court granted or approved the prospective relief;</a:t>
            </a:r>
          </a:p>
          <a:p>
            <a:pPr marL="457200" lvl="1" indent="0">
              <a:lnSpc>
                <a:spcPct val="100000"/>
              </a:lnSpc>
              <a:buNone/>
            </a:pPr>
            <a:r>
              <a:rPr lang="en-US" dirty="0"/>
              <a:t>(ii) 1 year after the date the court has entered an order denying termination of prospective relief under this paragraph;  or</a:t>
            </a:r>
          </a:p>
          <a:p>
            <a:pPr marL="457200" lvl="1" indent="0">
              <a:lnSpc>
                <a:spcPct val="100000"/>
              </a:lnSpc>
              <a:buNone/>
            </a:pPr>
            <a:r>
              <a:rPr lang="en-US" dirty="0"/>
              <a:t>(iii) in the case of an order issued on or before the date of enactment of the Prison Litigation Reform Act, 2 years after such date of enactment.</a:t>
            </a:r>
          </a:p>
          <a:p>
            <a:pPr marL="0" indent="0">
              <a:lnSpc>
                <a:spcPct val="100000"/>
              </a:lnSpc>
              <a:buNone/>
            </a:pPr>
            <a:r>
              <a:rPr lang="en-US" dirty="0"/>
              <a:t>(B) Nothing in this section shall prevent the parties from agreeing to terminate or modify relief before the relief is terminated under subparagraph (A).</a:t>
            </a:r>
          </a:p>
        </p:txBody>
      </p:sp>
      <p:sp>
        <p:nvSpPr>
          <p:cNvPr id="4" name="Slide Number Placeholder 3">
            <a:extLst>
              <a:ext uri="{FF2B5EF4-FFF2-40B4-BE49-F238E27FC236}">
                <a16:creationId xmlns:a16="http://schemas.microsoft.com/office/drawing/2014/main" id="{E2C4CEA2-6550-5AB8-33E8-2D0482E41EA4}"/>
              </a:ext>
            </a:extLst>
          </p:cNvPr>
          <p:cNvSpPr>
            <a:spLocks noGrp="1"/>
          </p:cNvSpPr>
          <p:nvPr>
            <p:ph type="sldNum" sz="quarter" idx="12"/>
          </p:nvPr>
        </p:nvSpPr>
        <p:spPr/>
        <p:txBody>
          <a:bodyPr/>
          <a:lstStyle/>
          <a:p>
            <a:fld id="{F12C4ABD-0EC9-44AC-AB17-C43CD47F8E55}" type="slidenum">
              <a:rPr lang="en-US" smtClean="0"/>
              <a:t>48</a:t>
            </a:fld>
            <a:endParaRPr lang="en-US"/>
          </a:p>
        </p:txBody>
      </p:sp>
    </p:spTree>
    <p:extLst>
      <p:ext uri="{BB962C8B-B14F-4D97-AF65-F5344CB8AC3E}">
        <p14:creationId xmlns:p14="http://schemas.microsoft.com/office/powerpoint/2010/main" val="2745249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 Stipulations that guard against premature termination motions.</a:t>
            </a:r>
          </a:p>
        </p:txBody>
      </p:sp>
      <p:sp>
        <p:nvSpPr>
          <p:cNvPr id="3" name="Content Placeholder 2"/>
          <p:cNvSpPr>
            <a:spLocks noGrp="1"/>
          </p:cNvSpPr>
          <p:nvPr>
            <p:ph idx="1"/>
          </p:nvPr>
        </p:nvSpPr>
        <p:spPr>
          <a:xfrm>
            <a:off x="838200" y="2019299"/>
            <a:ext cx="10515600" cy="4157663"/>
          </a:xfrm>
        </p:spPr>
        <p:txBody>
          <a:bodyPr>
            <a:normAutofit/>
          </a:bodyPr>
          <a:lstStyle/>
          <a:p>
            <a:r>
              <a:rPr lang="en-US" dirty="0"/>
              <a:t>Opt-out: “The Defendants will not file any motion in the future asserting that this Stipulated Settlement should be terminated under the Prison Litigation Reform Act.”</a:t>
            </a:r>
          </a:p>
          <a:p>
            <a:r>
              <a:rPr lang="en-US" dirty="0"/>
              <a:t>Lengthen the pre-termination period: </a:t>
            </a:r>
          </a:p>
          <a:p>
            <a:pPr lvl="1"/>
            <a:r>
              <a:rPr lang="en-US" dirty="0"/>
              <a:t>“In order to give the provisions contained herein an opportunity to be implemented and evaluated, both parties agree not to challenge this agreement for a period of four years.”</a:t>
            </a:r>
          </a:p>
          <a:p>
            <a:pPr lvl="1"/>
            <a:r>
              <a:rPr lang="en-US" dirty="0"/>
              <a:t>“Defendants shall not file a termination motion until they have achieved a minimum of one year of substantial compliance with the provisions of this Consent Injunction.”</a:t>
            </a:r>
          </a:p>
          <a:p>
            <a:endParaRPr lang="en-US" dirty="0"/>
          </a:p>
          <a:p>
            <a:endParaRPr lang="en-US" dirty="0"/>
          </a:p>
        </p:txBody>
      </p:sp>
      <p:sp>
        <p:nvSpPr>
          <p:cNvPr id="4" name="Slide Number Placeholder 3">
            <a:extLst>
              <a:ext uri="{FF2B5EF4-FFF2-40B4-BE49-F238E27FC236}">
                <a16:creationId xmlns:a16="http://schemas.microsoft.com/office/drawing/2014/main" id="{828BA773-AE62-5456-21E5-58977C8EEF41}"/>
              </a:ext>
            </a:extLst>
          </p:cNvPr>
          <p:cNvSpPr>
            <a:spLocks noGrp="1"/>
          </p:cNvSpPr>
          <p:nvPr>
            <p:ph type="sldNum" sz="quarter" idx="12"/>
          </p:nvPr>
        </p:nvSpPr>
        <p:spPr/>
        <p:txBody>
          <a:bodyPr/>
          <a:lstStyle/>
          <a:p>
            <a:fld id="{F12C4ABD-0EC9-44AC-AB17-C43CD47F8E55}" type="slidenum">
              <a:rPr lang="en-US" smtClean="0"/>
              <a:t>49</a:t>
            </a:fld>
            <a:endParaRPr lang="en-US"/>
          </a:p>
        </p:txBody>
      </p:sp>
    </p:spTree>
    <p:extLst>
      <p:ext uri="{BB962C8B-B14F-4D97-AF65-F5344CB8AC3E}">
        <p14:creationId xmlns:p14="http://schemas.microsoft.com/office/powerpoint/2010/main" val="4225193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0000" y="426000"/>
            <a:ext cx="11992000" cy="6006000"/>
          </a:xfrm>
          <a:prstGeom prst="rect">
            <a:avLst/>
          </a:prstGeom>
        </p:spPr>
      </p:pic>
      <p:sp>
        <p:nvSpPr>
          <p:cNvPr id="3" name="Slide Number Placeholder 2">
            <a:extLst>
              <a:ext uri="{FF2B5EF4-FFF2-40B4-BE49-F238E27FC236}">
                <a16:creationId xmlns:a16="http://schemas.microsoft.com/office/drawing/2014/main" id="{14F01878-F88E-55B9-6338-67EFBE3F5225}"/>
              </a:ext>
            </a:extLst>
          </p:cNvPr>
          <p:cNvSpPr>
            <a:spLocks noGrp="1"/>
          </p:cNvSpPr>
          <p:nvPr>
            <p:ph type="sldNum" sz="quarter" idx="12"/>
          </p:nvPr>
        </p:nvSpPr>
        <p:spPr/>
        <p:txBody>
          <a:bodyPr/>
          <a:lstStyle/>
          <a:p>
            <a:fld id="{F12C4ABD-0EC9-44AC-AB17-C43CD47F8E55}" type="slidenum">
              <a:rPr lang="en-US" smtClean="0"/>
              <a:t>5</a:t>
            </a:fld>
            <a:endParaRPr lang="en-US"/>
          </a:p>
        </p:txBody>
      </p:sp>
    </p:spTree>
    <p:extLst>
      <p:ext uri="{BB962C8B-B14F-4D97-AF65-F5344CB8AC3E}">
        <p14:creationId xmlns:p14="http://schemas.microsoft.com/office/powerpoint/2010/main" val="21699148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450" y="493713"/>
            <a:ext cx="9277350" cy="639762"/>
          </a:xfrm>
        </p:spPr>
        <p:txBody>
          <a:bodyPr>
            <a:normAutofit fontScale="90000"/>
          </a:bodyPr>
          <a:lstStyle/>
          <a:p>
            <a:r>
              <a:rPr lang="en-US" dirty="0"/>
              <a:t>d) Terms to prepare for termination motions</a:t>
            </a:r>
          </a:p>
        </p:txBody>
      </p:sp>
      <p:sp>
        <p:nvSpPr>
          <p:cNvPr id="3" name="Content Placeholder 2"/>
          <p:cNvSpPr>
            <a:spLocks noGrp="1"/>
          </p:cNvSpPr>
          <p:nvPr>
            <p:ph idx="1"/>
          </p:nvPr>
        </p:nvSpPr>
        <p:spPr>
          <a:xfrm>
            <a:off x="933450" y="1476374"/>
            <a:ext cx="9277350" cy="5305425"/>
          </a:xfrm>
        </p:spPr>
        <p:txBody>
          <a:bodyPr>
            <a:normAutofit fontScale="92500"/>
          </a:bodyPr>
          <a:lstStyle/>
          <a:p>
            <a:pPr marL="0" indent="0">
              <a:buNone/>
            </a:pPr>
            <a:r>
              <a:rPr lang="en-US" b="1" dirty="0"/>
              <a:t>Information Gathering 1: Raw Data</a:t>
            </a:r>
          </a:p>
          <a:p>
            <a:r>
              <a:rPr lang="en-US" dirty="0"/>
              <a:t>“Quarterly, Defendants shall provide to Plaintiffs’ Counsel the physician sick call schedule for the previous month, including the name of each physician who worked, the actual days he or she was present at the Jail, the actual number of hours he or she spent at the Jail on each of these days, and how many patients he or she treated on each of these days.”</a:t>
            </a:r>
          </a:p>
          <a:p>
            <a:r>
              <a:rPr lang="en-US" dirty="0"/>
              <a:t>Listing names and locations: </a:t>
            </a:r>
          </a:p>
          <a:p>
            <a:pPr lvl="1"/>
            <a:r>
              <a:rPr lang="en-US" dirty="0"/>
              <a:t>reveals compliance problems where they exist</a:t>
            </a:r>
          </a:p>
          <a:p>
            <a:pPr lvl="1"/>
            <a:r>
              <a:rPr lang="en-US" dirty="0"/>
              <a:t>makes compliance reporting less impressionistic, more accurate </a:t>
            </a:r>
          </a:p>
          <a:p>
            <a:pPr lvl="1"/>
            <a:r>
              <a:rPr lang="en-US" dirty="0"/>
              <a:t>provides names of potential interviewees</a:t>
            </a:r>
          </a:p>
          <a:p>
            <a:r>
              <a:rPr lang="en-US" dirty="0"/>
              <a:t>Pressures the defendants to more comprehensive compliance and eases preparation against termination</a:t>
            </a:r>
          </a:p>
        </p:txBody>
      </p:sp>
      <p:sp>
        <p:nvSpPr>
          <p:cNvPr id="4" name="Slide Number Placeholder 3">
            <a:extLst>
              <a:ext uri="{FF2B5EF4-FFF2-40B4-BE49-F238E27FC236}">
                <a16:creationId xmlns:a16="http://schemas.microsoft.com/office/drawing/2014/main" id="{2ACAE511-87ED-0BB7-0086-2E9FB985A305}"/>
              </a:ext>
            </a:extLst>
          </p:cNvPr>
          <p:cNvSpPr>
            <a:spLocks noGrp="1"/>
          </p:cNvSpPr>
          <p:nvPr>
            <p:ph type="sldNum" sz="quarter" idx="12"/>
          </p:nvPr>
        </p:nvSpPr>
        <p:spPr/>
        <p:txBody>
          <a:bodyPr/>
          <a:lstStyle/>
          <a:p>
            <a:fld id="{F12C4ABD-0EC9-44AC-AB17-C43CD47F8E55}" type="slidenum">
              <a:rPr lang="en-US" smtClean="0"/>
              <a:t>50</a:t>
            </a:fld>
            <a:endParaRPr lang="en-US"/>
          </a:p>
        </p:txBody>
      </p:sp>
    </p:spTree>
    <p:extLst>
      <p:ext uri="{BB962C8B-B14F-4D97-AF65-F5344CB8AC3E}">
        <p14:creationId xmlns:p14="http://schemas.microsoft.com/office/powerpoint/2010/main" val="17042077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0" y="512763"/>
            <a:ext cx="9315450" cy="639762"/>
          </a:xfrm>
        </p:spPr>
        <p:txBody>
          <a:bodyPr>
            <a:normAutofit fontScale="90000"/>
          </a:bodyPr>
          <a:lstStyle/>
          <a:p>
            <a:r>
              <a:rPr lang="en-US" dirty="0"/>
              <a:t> </a:t>
            </a:r>
          </a:p>
        </p:txBody>
      </p:sp>
      <p:sp>
        <p:nvSpPr>
          <p:cNvPr id="3" name="Content Placeholder 2"/>
          <p:cNvSpPr>
            <a:spLocks noGrp="1"/>
          </p:cNvSpPr>
          <p:nvPr>
            <p:ph idx="1"/>
          </p:nvPr>
        </p:nvSpPr>
        <p:spPr>
          <a:xfrm>
            <a:off x="895350" y="1343024"/>
            <a:ext cx="9315450" cy="5438775"/>
          </a:xfrm>
        </p:spPr>
        <p:txBody>
          <a:bodyPr>
            <a:normAutofit/>
          </a:bodyPr>
          <a:lstStyle/>
          <a:p>
            <a:pPr marL="0" indent="0">
              <a:buNone/>
            </a:pPr>
            <a:r>
              <a:rPr lang="en-US" b="1" dirty="0"/>
              <a:t>Information Gathering 2: Deft Reports</a:t>
            </a:r>
          </a:p>
          <a:p>
            <a:r>
              <a:rPr lang="en-US" dirty="0"/>
              <a:t>“Defendants shall submit quarterly compliance reports to the Court. The reports shall describe the actions the Defendants have taken during the reporting period to implement this Decree and shall make specific reference to the Decree provisions being implemented.”</a:t>
            </a:r>
          </a:p>
          <a:p>
            <a:r>
              <a:rPr lang="en-US" dirty="0"/>
              <a:t>Encourages progress, so Defendants can report on it.</a:t>
            </a:r>
          </a:p>
          <a:p>
            <a:r>
              <a:rPr lang="en-US" dirty="0"/>
              <a:t>Informs Plaintiffs’ counsel in advance what Defendants will say, facilitating speedy and effective response to termination motion.</a:t>
            </a:r>
          </a:p>
        </p:txBody>
      </p:sp>
      <p:sp>
        <p:nvSpPr>
          <p:cNvPr id="4" name="Slide Number Placeholder 3">
            <a:extLst>
              <a:ext uri="{FF2B5EF4-FFF2-40B4-BE49-F238E27FC236}">
                <a16:creationId xmlns:a16="http://schemas.microsoft.com/office/drawing/2014/main" id="{3A7A0AFE-06BA-7E39-CB7E-B51C6423C044}"/>
              </a:ext>
            </a:extLst>
          </p:cNvPr>
          <p:cNvSpPr>
            <a:spLocks noGrp="1"/>
          </p:cNvSpPr>
          <p:nvPr>
            <p:ph type="sldNum" sz="quarter" idx="12"/>
          </p:nvPr>
        </p:nvSpPr>
        <p:spPr/>
        <p:txBody>
          <a:bodyPr/>
          <a:lstStyle/>
          <a:p>
            <a:fld id="{F12C4ABD-0EC9-44AC-AB17-C43CD47F8E55}" type="slidenum">
              <a:rPr lang="en-US" smtClean="0"/>
              <a:t>51</a:t>
            </a:fld>
            <a:endParaRPr lang="en-US"/>
          </a:p>
        </p:txBody>
      </p:sp>
    </p:spTree>
    <p:extLst>
      <p:ext uri="{BB962C8B-B14F-4D97-AF65-F5344CB8AC3E}">
        <p14:creationId xmlns:p14="http://schemas.microsoft.com/office/powerpoint/2010/main" val="4673871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503238"/>
            <a:ext cx="9334500" cy="639762"/>
          </a:xfrm>
        </p:spPr>
        <p:txBody>
          <a:bodyPr>
            <a:normAutofit fontScale="90000"/>
          </a:bodyPr>
          <a:lstStyle/>
          <a:p>
            <a:r>
              <a:rPr lang="en-US" dirty="0"/>
              <a:t> </a:t>
            </a:r>
          </a:p>
        </p:txBody>
      </p:sp>
      <p:sp>
        <p:nvSpPr>
          <p:cNvPr id="3" name="Content Placeholder 2"/>
          <p:cNvSpPr>
            <a:spLocks noGrp="1"/>
          </p:cNvSpPr>
          <p:nvPr>
            <p:ph idx="1"/>
          </p:nvPr>
        </p:nvSpPr>
        <p:spPr>
          <a:xfrm>
            <a:off x="876300" y="1314450"/>
            <a:ext cx="9334500" cy="5467350"/>
          </a:xfrm>
        </p:spPr>
        <p:txBody>
          <a:bodyPr>
            <a:normAutofit/>
          </a:bodyPr>
          <a:lstStyle/>
          <a:p>
            <a:pPr marL="0" indent="0">
              <a:buNone/>
            </a:pPr>
            <a:r>
              <a:rPr lang="en-US" dirty="0"/>
              <a:t>Information Gathering 3: Access</a:t>
            </a:r>
          </a:p>
          <a:p>
            <a:r>
              <a:rPr lang="en-US" dirty="0"/>
              <a:t>“Plaintiffs’ counsel shall have reasonable access to Jail records, Jail inmates, and the Jail facility, including escorted, unannounced walk-through visits of the Jail on a quarterly basis. . . .  Should class counsel bring a medical expert, the medical expert shall have access to all medical records and charts kept or created by the Jail.”</a:t>
            </a:r>
          </a:p>
          <a:p>
            <a:r>
              <a:rPr lang="en-US" dirty="0"/>
              <a:t>Allows plaintiffs’ counsel to: </a:t>
            </a:r>
          </a:p>
          <a:p>
            <a:pPr lvl="1"/>
            <a:r>
              <a:rPr lang="en-US" dirty="0"/>
              <a:t>maintain good working knowledge </a:t>
            </a:r>
          </a:p>
          <a:p>
            <a:pPr lvl="1"/>
            <a:r>
              <a:rPr lang="en-US" dirty="0"/>
              <a:t>maintain relationships with clients (who have detailed and current information)</a:t>
            </a:r>
          </a:p>
        </p:txBody>
      </p:sp>
      <p:sp>
        <p:nvSpPr>
          <p:cNvPr id="4" name="Slide Number Placeholder 3">
            <a:extLst>
              <a:ext uri="{FF2B5EF4-FFF2-40B4-BE49-F238E27FC236}">
                <a16:creationId xmlns:a16="http://schemas.microsoft.com/office/drawing/2014/main" id="{C7DFCF9D-0239-DB30-36EE-7B8A2103F6B8}"/>
              </a:ext>
            </a:extLst>
          </p:cNvPr>
          <p:cNvSpPr>
            <a:spLocks noGrp="1"/>
          </p:cNvSpPr>
          <p:nvPr>
            <p:ph type="sldNum" sz="quarter" idx="12"/>
          </p:nvPr>
        </p:nvSpPr>
        <p:spPr/>
        <p:txBody>
          <a:bodyPr/>
          <a:lstStyle/>
          <a:p>
            <a:fld id="{F12C4ABD-0EC9-44AC-AB17-C43CD47F8E55}" type="slidenum">
              <a:rPr lang="en-US" smtClean="0"/>
              <a:t>52</a:t>
            </a:fld>
            <a:endParaRPr lang="en-US"/>
          </a:p>
        </p:txBody>
      </p:sp>
    </p:spTree>
    <p:extLst>
      <p:ext uri="{BB962C8B-B14F-4D97-AF65-F5344CB8AC3E}">
        <p14:creationId xmlns:p14="http://schemas.microsoft.com/office/powerpoint/2010/main" val="13669706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7F42F-89A6-0F2E-339D-A27E072F2D7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E87A5D14-5BB3-9762-22C3-A6B219C28F17}"/>
              </a:ext>
            </a:extLst>
          </p:cNvPr>
          <p:cNvSpPr>
            <a:spLocks noGrp="1"/>
          </p:cNvSpPr>
          <p:nvPr>
            <p:ph idx="1"/>
          </p:nvPr>
        </p:nvSpPr>
        <p:spPr/>
        <p:txBody>
          <a:bodyPr>
            <a:normAutofit fontScale="92500" lnSpcReduction="10000"/>
          </a:bodyPr>
          <a:lstStyle/>
          <a:p>
            <a:pPr marL="514350" indent="-514350">
              <a:buFont typeface="+mj-lt"/>
              <a:buAutoNum type="arabicPeriod"/>
            </a:pPr>
            <a:r>
              <a:rPr lang="en-US" dirty="0">
                <a:solidFill>
                  <a:schemeClr val="bg1">
                    <a:lumMod val="65000"/>
                  </a:schemeClr>
                </a:solidFill>
              </a:rPr>
              <a:t>Background statistics</a:t>
            </a:r>
          </a:p>
          <a:p>
            <a:pPr marL="514350" indent="-514350">
              <a:buFont typeface="+mj-lt"/>
              <a:buAutoNum type="arabicPeriod"/>
            </a:pPr>
            <a:r>
              <a:rPr lang="en-US" dirty="0">
                <a:solidFill>
                  <a:schemeClr val="bg1">
                    <a:lumMod val="65000"/>
                  </a:schemeClr>
                </a:solidFill>
              </a:rPr>
              <a:t>Exhaustion (Developing law on unavailability)</a:t>
            </a:r>
          </a:p>
          <a:p>
            <a:pPr marL="514350" indent="-514350">
              <a:buFont typeface="+mj-lt"/>
              <a:buAutoNum type="arabicPeriod"/>
            </a:pPr>
            <a:r>
              <a:rPr lang="en-US" dirty="0">
                <a:solidFill>
                  <a:schemeClr val="bg1">
                    <a:lumMod val="65000"/>
                  </a:schemeClr>
                </a:solidFill>
              </a:rPr>
              <a:t>Physical injury provision</a:t>
            </a:r>
          </a:p>
          <a:p>
            <a:pPr marL="514350" indent="-514350">
              <a:buFont typeface="+mj-lt"/>
              <a:buAutoNum type="arabicPeriod"/>
            </a:pPr>
            <a:r>
              <a:rPr lang="en-US" dirty="0">
                <a:solidFill>
                  <a:schemeClr val="bg1">
                    <a:lumMod val="65000"/>
                  </a:schemeClr>
                </a:solidFill>
              </a:rPr>
              <a:t>Plaintiff types</a:t>
            </a:r>
          </a:p>
          <a:p>
            <a:pPr lvl="1"/>
            <a:r>
              <a:rPr lang="en-US" dirty="0">
                <a:solidFill>
                  <a:schemeClr val="bg1">
                    <a:lumMod val="65000"/>
                  </a:schemeClr>
                </a:solidFill>
              </a:rPr>
              <a:t>Organizational plaintiffs (including </a:t>
            </a:r>
            <a:r>
              <a:rPr lang="en-US" dirty="0" err="1">
                <a:solidFill>
                  <a:schemeClr val="bg1">
                    <a:lumMod val="65000"/>
                  </a:schemeClr>
                </a:solidFill>
              </a:rPr>
              <a:t>P&amp;As</a:t>
            </a:r>
            <a:r>
              <a:rPr lang="en-US" dirty="0">
                <a:solidFill>
                  <a:schemeClr val="bg1">
                    <a:lumMod val="65000"/>
                  </a:schemeClr>
                </a:solidFill>
              </a:rPr>
              <a:t>)</a:t>
            </a:r>
          </a:p>
          <a:p>
            <a:pPr lvl="1"/>
            <a:r>
              <a:rPr lang="en-US" dirty="0">
                <a:solidFill>
                  <a:schemeClr val="bg1">
                    <a:lumMod val="65000"/>
                  </a:schemeClr>
                </a:solidFill>
              </a:rPr>
              <a:t>Non-prisoner plaintiffs</a:t>
            </a:r>
          </a:p>
          <a:p>
            <a:pPr marL="514350" indent="-514350">
              <a:buFont typeface="+mj-lt"/>
              <a:buAutoNum type="arabicPeriod"/>
            </a:pPr>
            <a:r>
              <a:rPr lang="en-US" dirty="0">
                <a:solidFill>
                  <a:schemeClr val="bg1">
                    <a:lumMod val="65000"/>
                  </a:schemeClr>
                </a:solidFill>
              </a:rPr>
              <a:t>Prospective Relief:</a:t>
            </a:r>
          </a:p>
          <a:p>
            <a:pPr lvl="1"/>
            <a:r>
              <a:rPr lang="en-US" dirty="0">
                <a:solidFill>
                  <a:schemeClr val="bg1">
                    <a:lumMod val="65000"/>
                  </a:schemeClr>
                </a:solidFill>
              </a:rPr>
              <a:t>Findings</a:t>
            </a:r>
          </a:p>
          <a:p>
            <a:pPr lvl="1"/>
            <a:r>
              <a:rPr lang="en-US" dirty="0">
                <a:solidFill>
                  <a:schemeClr val="bg1">
                    <a:lumMod val="65000"/>
                  </a:schemeClr>
                </a:solidFill>
              </a:rPr>
              <a:t>Termination waivers</a:t>
            </a:r>
          </a:p>
          <a:p>
            <a:pPr lvl="1"/>
            <a:r>
              <a:rPr lang="en-US" dirty="0">
                <a:solidFill>
                  <a:schemeClr val="bg1">
                    <a:lumMod val="65000"/>
                  </a:schemeClr>
                </a:solidFill>
              </a:rPr>
              <a:t>Being prepared for a termination motion</a:t>
            </a:r>
          </a:p>
          <a:p>
            <a:pPr marL="514350" indent="-514350">
              <a:buFont typeface="+mj-lt"/>
              <a:buAutoNum type="arabicPeriod"/>
            </a:pPr>
            <a:r>
              <a:rPr lang="en-US" dirty="0"/>
              <a:t>Special Masters/Monitors/706 Experts</a:t>
            </a:r>
          </a:p>
        </p:txBody>
      </p:sp>
      <p:sp>
        <p:nvSpPr>
          <p:cNvPr id="4" name="Slide Number Placeholder 3">
            <a:extLst>
              <a:ext uri="{FF2B5EF4-FFF2-40B4-BE49-F238E27FC236}">
                <a16:creationId xmlns:a16="http://schemas.microsoft.com/office/drawing/2014/main" id="{8335467E-89A3-A3D8-8DCE-69BB41AC8FFC}"/>
              </a:ext>
            </a:extLst>
          </p:cNvPr>
          <p:cNvSpPr>
            <a:spLocks noGrp="1"/>
          </p:cNvSpPr>
          <p:nvPr>
            <p:ph type="sldNum" sz="quarter" idx="12"/>
          </p:nvPr>
        </p:nvSpPr>
        <p:spPr/>
        <p:txBody>
          <a:bodyPr/>
          <a:lstStyle/>
          <a:p>
            <a:fld id="{F12C4ABD-0EC9-44AC-AB17-C43CD47F8E55}" type="slidenum">
              <a:rPr lang="en-US" smtClean="0"/>
              <a:t>53</a:t>
            </a:fld>
            <a:endParaRPr lang="en-US"/>
          </a:p>
        </p:txBody>
      </p:sp>
    </p:spTree>
    <p:extLst>
      <p:ext uri="{BB962C8B-B14F-4D97-AF65-F5344CB8AC3E}">
        <p14:creationId xmlns:p14="http://schemas.microsoft.com/office/powerpoint/2010/main" val="3492857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100000" y="426000"/>
            <a:ext cx="11992000" cy="6006000"/>
          </a:xfrm>
          <a:prstGeom prst="rect">
            <a:avLst/>
          </a:prstGeom>
        </p:spPr>
      </p:pic>
      <p:sp>
        <p:nvSpPr>
          <p:cNvPr id="3" name="Slide Number Placeholder 2">
            <a:extLst>
              <a:ext uri="{FF2B5EF4-FFF2-40B4-BE49-F238E27FC236}">
                <a16:creationId xmlns:a16="http://schemas.microsoft.com/office/drawing/2014/main" id="{5158932C-6941-5952-C0D5-DA97C31B60A6}"/>
              </a:ext>
            </a:extLst>
          </p:cNvPr>
          <p:cNvSpPr>
            <a:spLocks noGrp="1"/>
          </p:cNvSpPr>
          <p:nvPr>
            <p:ph type="sldNum" sz="quarter" idx="12"/>
          </p:nvPr>
        </p:nvSpPr>
        <p:spPr/>
        <p:txBody>
          <a:bodyPr/>
          <a:lstStyle/>
          <a:p>
            <a:fld id="{F12C4ABD-0EC9-44AC-AB17-C43CD47F8E55}" type="slidenum">
              <a:rPr lang="en-US" smtClean="0"/>
              <a:t>6</a:t>
            </a:fld>
            <a:endParaRPr lang="en-US"/>
          </a:p>
        </p:txBody>
      </p:sp>
    </p:spTree>
    <p:extLst>
      <p:ext uri="{BB962C8B-B14F-4D97-AF65-F5344CB8AC3E}">
        <p14:creationId xmlns:p14="http://schemas.microsoft.com/office/powerpoint/2010/main" val="197413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100000" y="426000"/>
            <a:ext cx="11992000" cy="6006000"/>
          </a:xfrm>
          <a:prstGeom prst="rect">
            <a:avLst/>
          </a:prstGeom>
        </p:spPr>
      </p:pic>
      <p:sp>
        <p:nvSpPr>
          <p:cNvPr id="3" name="Slide Number Placeholder 2">
            <a:extLst>
              <a:ext uri="{FF2B5EF4-FFF2-40B4-BE49-F238E27FC236}">
                <a16:creationId xmlns:a16="http://schemas.microsoft.com/office/drawing/2014/main" id="{044A183B-D9D4-C4CE-E8F0-8A6AE22EB4B9}"/>
              </a:ext>
            </a:extLst>
          </p:cNvPr>
          <p:cNvSpPr>
            <a:spLocks noGrp="1"/>
          </p:cNvSpPr>
          <p:nvPr>
            <p:ph type="sldNum" sz="quarter" idx="12"/>
          </p:nvPr>
        </p:nvSpPr>
        <p:spPr/>
        <p:txBody>
          <a:bodyPr/>
          <a:lstStyle/>
          <a:p>
            <a:fld id="{F12C4ABD-0EC9-44AC-AB17-C43CD47F8E55}" type="slidenum">
              <a:rPr lang="en-US" smtClean="0"/>
              <a:t>7</a:t>
            </a:fld>
            <a:endParaRPr lang="en-US"/>
          </a:p>
        </p:txBody>
      </p:sp>
    </p:spTree>
    <p:extLst>
      <p:ext uri="{BB962C8B-B14F-4D97-AF65-F5344CB8AC3E}">
        <p14:creationId xmlns:p14="http://schemas.microsoft.com/office/powerpoint/2010/main" val="2205676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100000" y="426000"/>
            <a:ext cx="11992000" cy="6006000"/>
          </a:xfrm>
          <a:prstGeom prst="rect">
            <a:avLst/>
          </a:prstGeom>
        </p:spPr>
      </p:pic>
      <p:sp>
        <p:nvSpPr>
          <p:cNvPr id="3" name="Slide Number Placeholder 2">
            <a:extLst>
              <a:ext uri="{FF2B5EF4-FFF2-40B4-BE49-F238E27FC236}">
                <a16:creationId xmlns:a16="http://schemas.microsoft.com/office/drawing/2014/main" id="{1B450D73-3896-28F2-64F1-3DB928F09578}"/>
              </a:ext>
            </a:extLst>
          </p:cNvPr>
          <p:cNvSpPr>
            <a:spLocks noGrp="1"/>
          </p:cNvSpPr>
          <p:nvPr>
            <p:ph type="sldNum" sz="quarter" idx="12"/>
          </p:nvPr>
        </p:nvSpPr>
        <p:spPr/>
        <p:txBody>
          <a:bodyPr/>
          <a:lstStyle/>
          <a:p>
            <a:fld id="{F12C4ABD-0EC9-44AC-AB17-C43CD47F8E55}" type="slidenum">
              <a:rPr lang="en-US" smtClean="0"/>
              <a:t>8</a:t>
            </a:fld>
            <a:endParaRPr lang="en-US"/>
          </a:p>
        </p:txBody>
      </p:sp>
    </p:spTree>
    <p:extLst>
      <p:ext uri="{BB962C8B-B14F-4D97-AF65-F5344CB8AC3E}">
        <p14:creationId xmlns:p14="http://schemas.microsoft.com/office/powerpoint/2010/main" val="507881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100000" y="426000"/>
            <a:ext cx="11992000" cy="6006000"/>
          </a:xfrm>
          <a:prstGeom prst="rect">
            <a:avLst/>
          </a:prstGeom>
        </p:spPr>
      </p:pic>
      <p:sp>
        <p:nvSpPr>
          <p:cNvPr id="3" name="Slide Number Placeholder 2">
            <a:extLst>
              <a:ext uri="{FF2B5EF4-FFF2-40B4-BE49-F238E27FC236}">
                <a16:creationId xmlns:a16="http://schemas.microsoft.com/office/drawing/2014/main" id="{20A5357B-BF19-4832-D2F1-C27195E37575}"/>
              </a:ext>
            </a:extLst>
          </p:cNvPr>
          <p:cNvSpPr>
            <a:spLocks noGrp="1"/>
          </p:cNvSpPr>
          <p:nvPr>
            <p:ph type="sldNum" sz="quarter" idx="12"/>
          </p:nvPr>
        </p:nvSpPr>
        <p:spPr/>
        <p:txBody>
          <a:bodyPr/>
          <a:lstStyle/>
          <a:p>
            <a:fld id="{F12C4ABD-0EC9-44AC-AB17-C43CD47F8E55}" type="slidenum">
              <a:rPr lang="en-US" smtClean="0"/>
              <a:t>9</a:t>
            </a:fld>
            <a:endParaRPr lang="en-US"/>
          </a:p>
        </p:txBody>
      </p:sp>
    </p:spTree>
    <p:extLst>
      <p:ext uri="{BB962C8B-B14F-4D97-AF65-F5344CB8AC3E}">
        <p14:creationId xmlns:p14="http://schemas.microsoft.com/office/powerpoint/2010/main" val="1592808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2025</TotalTime>
  <Words>4154</Words>
  <Application>Microsoft Office PowerPoint</Application>
  <PresentationFormat>Widescreen</PresentationFormat>
  <Paragraphs>369</Paragraphs>
  <Slides>53</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Aptos</vt:lpstr>
      <vt:lpstr>Aptos Display</vt:lpstr>
      <vt:lpstr>Arial</vt:lpstr>
      <vt:lpstr>Calibri</vt:lpstr>
      <vt:lpstr>Playfair Display</vt:lpstr>
      <vt:lpstr>Source Sans Pro</vt:lpstr>
      <vt:lpstr>Times New Roman</vt:lpstr>
      <vt:lpstr>TimesNewRomanPSMT</vt:lpstr>
      <vt:lpstr>Wingdings</vt:lpstr>
      <vt:lpstr>Office Theme</vt:lpstr>
      <vt:lpstr>Prison Law &amp; Advocacy Conference (PLAC):  Working with and around the PLRA      Friday, Oct. 18, 2024</vt:lpstr>
      <vt:lpstr>BUY THE BOOK</vt:lpstr>
      <vt:lpstr>Join and use the listserv</vt:lpstr>
      <vt:lpstr>Outline</vt:lpstr>
      <vt:lpstr>PowerPoint Presentation</vt:lpstr>
      <vt:lpstr>PowerPoint Presentation</vt:lpstr>
      <vt:lpstr>PowerPoint Presentation</vt:lpstr>
      <vt:lpstr>PowerPoint Presentation</vt:lpstr>
      <vt:lpstr>PowerPoint Presentation</vt:lpstr>
      <vt:lpstr>Shrinking Court Supervision</vt:lpstr>
      <vt:lpstr>Shrinking Court Supervision</vt:lpstr>
      <vt:lpstr>Shrinking Court Supervision</vt:lpstr>
      <vt:lpstr>Shrinking Court Supervision</vt:lpstr>
      <vt:lpstr>Shrinking Court Supervision</vt:lpstr>
      <vt:lpstr>Shrinking Court Supervision</vt:lpstr>
      <vt:lpstr>Outline</vt:lpstr>
      <vt:lpstr>Exhaustion under the PLRA</vt:lpstr>
      <vt:lpstr>Exhaustion, 42 U.S.C. § 1997e(a)</vt:lpstr>
      <vt:lpstr>Exhaustion, 42 U.S.C. § 1997e(a)</vt:lpstr>
      <vt:lpstr>  Ross v. Blake, 578 U.S. 632 (2016) </vt:lpstr>
      <vt:lpstr>Forms of unavailability</vt:lpstr>
      <vt:lpstr>Forms of unavailability (cont’d)</vt:lpstr>
      <vt:lpstr>Ross’s three forms of unavailability are illustrative, not exhaustive</vt:lpstr>
      <vt:lpstr>Ross’s three forms of unavailability are illustrative, not exhaustive</vt:lpstr>
      <vt:lpstr>Examples of individualized unavailability</vt:lpstr>
      <vt:lpstr>Non-exhaustion is an affirmative defense</vt:lpstr>
      <vt:lpstr>Defendants have the burden of proving availability and non-exhaustion</vt:lpstr>
      <vt:lpstr>Outline</vt:lpstr>
      <vt:lpstr>Physical Injury Requirement </vt:lpstr>
      <vt:lpstr>What does the statute do?</vt:lpstr>
      <vt:lpstr>Is a violation of intangible civil liberties a mental or emotional injury? Circuit Split</vt:lpstr>
      <vt:lpstr>What constitutes physical injury?</vt:lpstr>
      <vt:lpstr>What constitutes physical injury?</vt:lpstr>
      <vt:lpstr>Physical injury work-arounds</vt:lpstr>
      <vt:lpstr>Outline</vt:lpstr>
      <vt:lpstr>Plaintiff types</vt:lpstr>
      <vt:lpstr>Outline</vt:lpstr>
      <vt:lpstr>Prospective Relief</vt:lpstr>
      <vt:lpstr>Prospective Relief</vt:lpstr>
      <vt:lpstr>a) Supporting the 3626(a)(1) Findings</vt:lpstr>
      <vt:lpstr>How to Support the Findings</vt:lpstr>
      <vt:lpstr>Magic Words?</vt:lpstr>
      <vt:lpstr>Magic Words?</vt:lpstr>
      <vt:lpstr>b) Private Settlement Agreements</vt:lpstr>
      <vt:lpstr>Private Settlement by Conditional Dismissal</vt:lpstr>
      <vt:lpstr>Private Settlement by Conditional Dismissal</vt:lpstr>
      <vt:lpstr>Blur: Stipulate to Enforceability</vt:lpstr>
      <vt:lpstr>c) Stipulations that guard against premature termination motions.</vt:lpstr>
      <vt:lpstr>c) Stipulations that guard against premature termination motions.</vt:lpstr>
      <vt:lpstr>d) Terms to prepare for termination motions</vt:lpstr>
      <vt:lpstr> </vt:lpstr>
      <vt:lpstr> </vt:lpstr>
      <vt:lpstr>Outline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Schlanger, Margo</dc:creator>
  <cp:lastModifiedBy>Schlanger, Margo</cp:lastModifiedBy>
  <cp:revision>5</cp:revision>
  <cp:lastPrinted>2024-10-15T20:08:56Z</cp:lastPrinted>
  <dcterms:created xsi:type="dcterms:W3CDTF">2024-10-13T17:57:19Z</dcterms:created>
  <dcterms:modified xsi:type="dcterms:W3CDTF">2024-10-21T17:07:50Z</dcterms:modified>
</cp:coreProperties>
</file>